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1"/>
  </p:notesMasterIdLst>
  <p:sldIdLst>
    <p:sldId id="296" r:id="rId2"/>
    <p:sldId id="293" r:id="rId3"/>
    <p:sldId id="297" r:id="rId4"/>
    <p:sldId id="294" r:id="rId5"/>
    <p:sldId id="295" r:id="rId6"/>
    <p:sldId id="290" r:id="rId7"/>
    <p:sldId id="291" r:id="rId8"/>
    <p:sldId id="256" r:id="rId9"/>
    <p:sldId id="257" r:id="rId10"/>
    <p:sldId id="267" r:id="rId11"/>
    <p:sldId id="275" r:id="rId12"/>
    <p:sldId id="279" r:id="rId13"/>
    <p:sldId id="284" r:id="rId14"/>
    <p:sldId id="285" r:id="rId15"/>
    <p:sldId id="289" r:id="rId16"/>
    <p:sldId id="283" r:id="rId17"/>
    <p:sldId id="286" r:id="rId18"/>
    <p:sldId id="287" r:id="rId19"/>
    <p:sldId id="292" r:id="rId20"/>
  </p:sldIdLst>
  <p:sldSz cx="9144000" cy="6858000" type="screen4x3"/>
  <p:notesSz cx="6799263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7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15" autoAdjust="0"/>
  </p:normalViewPr>
  <p:slideViewPr>
    <p:cSldViewPr>
      <p:cViewPr>
        <p:scale>
          <a:sx n="100" d="100"/>
          <a:sy n="100" d="100"/>
        </p:scale>
        <p:origin x="-1944" y="-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BD53E6-C98B-450F-86B9-4BA3C6BC5C7E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B6CF2DD-CD3E-44BE-B1F6-51E6D9593DA0}">
      <dgm:prSet phldrT="[Texte]" custT="1"/>
      <dgm:spPr/>
      <dgm:t>
        <a:bodyPr/>
        <a:lstStyle/>
        <a:p>
          <a:r>
            <a:rPr lang="fr-FR" sz="1800" dirty="0" smtClean="0"/>
            <a:t>RH = Gérer, s’occuper, accompagner toutes les personnes de l’entreprise (contrat de travail, développer leurs compétences…)</a:t>
          </a:r>
          <a:endParaRPr lang="fr-FR" sz="1800" dirty="0"/>
        </a:p>
      </dgm:t>
    </dgm:pt>
    <dgm:pt modelId="{6E11F7B1-24A8-43EC-B20F-054BF1E8DEE3}" type="parTrans" cxnId="{AC2F7261-0CDA-420B-8EAB-D8CD49EC38F8}">
      <dgm:prSet/>
      <dgm:spPr/>
      <dgm:t>
        <a:bodyPr/>
        <a:lstStyle/>
        <a:p>
          <a:endParaRPr lang="fr-FR"/>
        </a:p>
      </dgm:t>
    </dgm:pt>
    <dgm:pt modelId="{D107CD1C-3391-40F4-8D50-C46E4044CB9D}" type="sibTrans" cxnId="{AC2F7261-0CDA-420B-8EAB-D8CD49EC38F8}">
      <dgm:prSet/>
      <dgm:spPr/>
      <dgm:t>
        <a:bodyPr/>
        <a:lstStyle/>
        <a:p>
          <a:endParaRPr lang="fr-FR"/>
        </a:p>
      </dgm:t>
    </dgm:pt>
    <dgm:pt modelId="{7FD71A7B-6F19-4CDC-A0C4-BB884D2E0479}">
      <dgm:prSet phldrT="[Texte]" custT="1"/>
      <dgm:spPr/>
      <dgm:t>
        <a:bodyPr/>
        <a:lstStyle/>
        <a:p>
          <a:r>
            <a:rPr lang="fr-FR" sz="1800" dirty="0" smtClean="0"/>
            <a:t>Comprendre les gens, leur fonctionnement, leurs motivations, leurs attentes</a:t>
          </a:r>
          <a:endParaRPr lang="fr-FR" sz="1800" dirty="0"/>
        </a:p>
      </dgm:t>
    </dgm:pt>
    <dgm:pt modelId="{83A9FBB5-24C1-4C67-B37C-EDAD4888A015}" type="parTrans" cxnId="{520496F8-013F-4D86-A317-A6552B07E599}">
      <dgm:prSet/>
      <dgm:spPr/>
      <dgm:t>
        <a:bodyPr/>
        <a:lstStyle/>
        <a:p>
          <a:endParaRPr lang="fr-FR"/>
        </a:p>
      </dgm:t>
    </dgm:pt>
    <dgm:pt modelId="{AA0B0138-B641-49C6-B8E4-3C46A720BB7C}" type="sibTrans" cxnId="{520496F8-013F-4D86-A317-A6552B07E599}">
      <dgm:prSet/>
      <dgm:spPr/>
      <dgm:t>
        <a:bodyPr/>
        <a:lstStyle/>
        <a:p>
          <a:endParaRPr lang="fr-FR"/>
        </a:p>
      </dgm:t>
    </dgm:pt>
    <dgm:pt modelId="{F89435A5-F4B0-4176-AD9D-569B905F4964}">
      <dgm:prSet phldrT="[Texte]" custT="1"/>
      <dgm:spPr/>
      <dgm:t>
        <a:bodyPr/>
        <a:lstStyle/>
        <a:p>
          <a:r>
            <a:rPr lang="fr-FR" sz="1800" dirty="0" smtClean="0"/>
            <a:t>Pour que chacun puisse s’épanouir dans son travail et atteindre les objectifs fixés</a:t>
          </a:r>
          <a:endParaRPr lang="fr-FR" sz="1800" dirty="0"/>
        </a:p>
      </dgm:t>
    </dgm:pt>
    <dgm:pt modelId="{9A2DE912-D3F3-4750-8BCC-686DBB732562}" type="parTrans" cxnId="{ACC2EF1C-0B3E-46E6-89C7-4D51B64C779E}">
      <dgm:prSet/>
      <dgm:spPr/>
      <dgm:t>
        <a:bodyPr/>
        <a:lstStyle/>
        <a:p>
          <a:endParaRPr lang="fr-FR"/>
        </a:p>
      </dgm:t>
    </dgm:pt>
    <dgm:pt modelId="{57658B7A-6304-4D6A-8BF0-FA0BC2113023}" type="sibTrans" cxnId="{ACC2EF1C-0B3E-46E6-89C7-4D51B64C779E}">
      <dgm:prSet/>
      <dgm:spPr/>
      <dgm:t>
        <a:bodyPr/>
        <a:lstStyle/>
        <a:p>
          <a:endParaRPr lang="fr-FR"/>
        </a:p>
      </dgm:t>
    </dgm:pt>
    <dgm:pt modelId="{119C8DFB-97FD-4FD4-BAA5-457258ED6425}" type="pres">
      <dgm:prSet presAssocID="{04BD53E6-C98B-450F-86B9-4BA3C6BC5C7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24AE60A-3AC3-4B61-95E2-9E7060075912}" type="pres">
      <dgm:prSet presAssocID="{1B6CF2DD-CD3E-44BE-B1F6-51E6D9593DA0}" presName="comp" presStyleCnt="0"/>
      <dgm:spPr/>
    </dgm:pt>
    <dgm:pt modelId="{9D6C8921-C1B4-474C-A11E-D60477DF47ED}" type="pres">
      <dgm:prSet presAssocID="{1B6CF2DD-CD3E-44BE-B1F6-51E6D9593DA0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162D90-CD8E-48E0-8E9B-BB56AF4502B6}" type="pres">
      <dgm:prSet presAssocID="{1B6CF2DD-CD3E-44BE-B1F6-51E6D9593DA0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</dgm:spPr>
      <dgm:t>
        <a:bodyPr/>
        <a:lstStyle/>
        <a:p>
          <a:endParaRPr lang="fr-FR"/>
        </a:p>
      </dgm:t>
    </dgm:pt>
    <dgm:pt modelId="{83572A3B-9D57-45F7-B6D1-19C00B7C99F4}" type="pres">
      <dgm:prSet presAssocID="{D107CD1C-3391-40F4-8D50-C46E4044CB9D}" presName="sibTrans" presStyleCnt="0"/>
      <dgm:spPr/>
    </dgm:pt>
    <dgm:pt modelId="{846E7E26-E0AA-4FB4-854E-A2B35908C07C}" type="pres">
      <dgm:prSet presAssocID="{7FD71A7B-6F19-4CDC-A0C4-BB884D2E0479}" presName="comp" presStyleCnt="0"/>
      <dgm:spPr/>
    </dgm:pt>
    <dgm:pt modelId="{8BCF5417-B62B-4427-BA44-E2203AF05F47}" type="pres">
      <dgm:prSet presAssocID="{7FD71A7B-6F19-4CDC-A0C4-BB884D2E0479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580113-2684-4495-8A80-934BC992EBC1}" type="pres">
      <dgm:prSet presAssocID="{7FD71A7B-6F19-4CDC-A0C4-BB884D2E0479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D57E45B6-A354-472C-83B4-EB4E15EF7C60}" type="pres">
      <dgm:prSet presAssocID="{AA0B0138-B641-49C6-B8E4-3C46A720BB7C}" presName="sibTrans" presStyleCnt="0"/>
      <dgm:spPr/>
    </dgm:pt>
    <dgm:pt modelId="{1F12B50C-577A-4D73-BF1D-7CC56417F132}" type="pres">
      <dgm:prSet presAssocID="{F89435A5-F4B0-4176-AD9D-569B905F4964}" presName="comp" presStyleCnt="0"/>
      <dgm:spPr/>
    </dgm:pt>
    <dgm:pt modelId="{91BB0012-BE81-4769-9F1C-18B4D3AD65AF}" type="pres">
      <dgm:prSet presAssocID="{F89435A5-F4B0-4176-AD9D-569B905F4964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FA2452F-4809-4D19-B8D4-EBFA6B49EBDD}" type="pres">
      <dgm:prSet presAssocID="{F89435A5-F4B0-4176-AD9D-569B905F4964}" presName="rect1" presStyleLbl="l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t="365" r="-40000"/>
          </a:stretch>
        </a:blipFill>
      </dgm:spPr>
      <dgm:t>
        <a:bodyPr/>
        <a:lstStyle/>
        <a:p>
          <a:endParaRPr lang="fr-FR"/>
        </a:p>
      </dgm:t>
    </dgm:pt>
  </dgm:ptLst>
  <dgm:cxnLst>
    <dgm:cxn modelId="{270E5C44-71D8-4B9F-9A07-C7C4E94F8FCF}" type="presOf" srcId="{04BD53E6-C98B-450F-86B9-4BA3C6BC5C7E}" destId="{119C8DFB-97FD-4FD4-BAA5-457258ED6425}" srcOrd="0" destOrd="0" presId="urn:microsoft.com/office/officeart/2008/layout/AlternatingPictureBlocks"/>
    <dgm:cxn modelId="{F192692E-9D5C-4284-B926-A3CBF46E7904}" type="presOf" srcId="{F89435A5-F4B0-4176-AD9D-569B905F4964}" destId="{91BB0012-BE81-4769-9F1C-18B4D3AD65AF}" srcOrd="0" destOrd="0" presId="urn:microsoft.com/office/officeart/2008/layout/AlternatingPictureBlocks"/>
    <dgm:cxn modelId="{ACC2EF1C-0B3E-46E6-89C7-4D51B64C779E}" srcId="{04BD53E6-C98B-450F-86B9-4BA3C6BC5C7E}" destId="{F89435A5-F4B0-4176-AD9D-569B905F4964}" srcOrd="2" destOrd="0" parTransId="{9A2DE912-D3F3-4750-8BCC-686DBB732562}" sibTransId="{57658B7A-6304-4D6A-8BF0-FA0BC2113023}"/>
    <dgm:cxn modelId="{ED22D23D-617B-441E-939E-9A953C4A21E9}" type="presOf" srcId="{1B6CF2DD-CD3E-44BE-B1F6-51E6D9593DA0}" destId="{9D6C8921-C1B4-474C-A11E-D60477DF47ED}" srcOrd="0" destOrd="0" presId="urn:microsoft.com/office/officeart/2008/layout/AlternatingPictureBlocks"/>
    <dgm:cxn modelId="{520496F8-013F-4D86-A317-A6552B07E599}" srcId="{04BD53E6-C98B-450F-86B9-4BA3C6BC5C7E}" destId="{7FD71A7B-6F19-4CDC-A0C4-BB884D2E0479}" srcOrd="1" destOrd="0" parTransId="{83A9FBB5-24C1-4C67-B37C-EDAD4888A015}" sibTransId="{AA0B0138-B641-49C6-B8E4-3C46A720BB7C}"/>
    <dgm:cxn modelId="{BDE35A08-C8FA-468F-AA93-8FCA730F21AE}" type="presOf" srcId="{7FD71A7B-6F19-4CDC-A0C4-BB884D2E0479}" destId="{8BCF5417-B62B-4427-BA44-E2203AF05F47}" srcOrd="0" destOrd="0" presId="urn:microsoft.com/office/officeart/2008/layout/AlternatingPictureBlocks"/>
    <dgm:cxn modelId="{AC2F7261-0CDA-420B-8EAB-D8CD49EC38F8}" srcId="{04BD53E6-C98B-450F-86B9-4BA3C6BC5C7E}" destId="{1B6CF2DD-CD3E-44BE-B1F6-51E6D9593DA0}" srcOrd="0" destOrd="0" parTransId="{6E11F7B1-24A8-43EC-B20F-054BF1E8DEE3}" sibTransId="{D107CD1C-3391-40F4-8D50-C46E4044CB9D}"/>
    <dgm:cxn modelId="{B0B797F5-1835-4939-BBBD-6577E173D891}" type="presParOf" srcId="{119C8DFB-97FD-4FD4-BAA5-457258ED6425}" destId="{B24AE60A-3AC3-4B61-95E2-9E7060075912}" srcOrd="0" destOrd="0" presId="urn:microsoft.com/office/officeart/2008/layout/AlternatingPictureBlocks"/>
    <dgm:cxn modelId="{55470CE4-91B4-4F15-9993-0FFF432E3F90}" type="presParOf" srcId="{B24AE60A-3AC3-4B61-95E2-9E7060075912}" destId="{9D6C8921-C1B4-474C-A11E-D60477DF47ED}" srcOrd="0" destOrd="0" presId="urn:microsoft.com/office/officeart/2008/layout/AlternatingPictureBlocks"/>
    <dgm:cxn modelId="{1A0A0965-F4BD-4BBA-86BF-AAE68C4C7F46}" type="presParOf" srcId="{B24AE60A-3AC3-4B61-95E2-9E7060075912}" destId="{8E162D90-CD8E-48E0-8E9B-BB56AF4502B6}" srcOrd="1" destOrd="0" presId="urn:microsoft.com/office/officeart/2008/layout/AlternatingPictureBlocks"/>
    <dgm:cxn modelId="{DBDFCED9-69E6-4C54-8A82-BE61A7A3AD3C}" type="presParOf" srcId="{119C8DFB-97FD-4FD4-BAA5-457258ED6425}" destId="{83572A3B-9D57-45F7-B6D1-19C00B7C99F4}" srcOrd="1" destOrd="0" presId="urn:microsoft.com/office/officeart/2008/layout/AlternatingPictureBlocks"/>
    <dgm:cxn modelId="{39EBE00C-E08E-4F69-A2EA-E860697F1FDF}" type="presParOf" srcId="{119C8DFB-97FD-4FD4-BAA5-457258ED6425}" destId="{846E7E26-E0AA-4FB4-854E-A2B35908C07C}" srcOrd="2" destOrd="0" presId="urn:microsoft.com/office/officeart/2008/layout/AlternatingPictureBlocks"/>
    <dgm:cxn modelId="{DD88689D-B945-46BD-AA3F-E43CDC729878}" type="presParOf" srcId="{846E7E26-E0AA-4FB4-854E-A2B35908C07C}" destId="{8BCF5417-B62B-4427-BA44-E2203AF05F47}" srcOrd="0" destOrd="0" presId="urn:microsoft.com/office/officeart/2008/layout/AlternatingPictureBlocks"/>
    <dgm:cxn modelId="{56D865DE-AB05-4779-A661-5A85C85F78D6}" type="presParOf" srcId="{846E7E26-E0AA-4FB4-854E-A2B35908C07C}" destId="{61580113-2684-4495-8A80-934BC992EBC1}" srcOrd="1" destOrd="0" presId="urn:microsoft.com/office/officeart/2008/layout/AlternatingPictureBlocks"/>
    <dgm:cxn modelId="{3058AC37-69FC-4DEF-BD38-FFC04D510638}" type="presParOf" srcId="{119C8DFB-97FD-4FD4-BAA5-457258ED6425}" destId="{D57E45B6-A354-472C-83B4-EB4E15EF7C60}" srcOrd="3" destOrd="0" presId="urn:microsoft.com/office/officeart/2008/layout/AlternatingPictureBlocks"/>
    <dgm:cxn modelId="{2C3C81CF-D273-482E-84C8-86DD52C7FE54}" type="presParOf" srcId="{119C8DFB-97FD-4FD4-BAA5-457258ED6425}" destId="{1F12B50C-577A-4D73-BF1D-7CC56417F132}" srcOrd="4" destOrd="0" presId="urn:microsoft.com/office/officeart/2008/layout/AlternatingPictureBlocks"/>
    <dgm:cxn modelId="{3B777A32-470E-4245-9A15-BF6ACFB66E91}" type="presParOf" srcId="{1F12B50C-577A-4D73-BF1D-7CC56417F132}" destId="{91BB0012-BE81-4769-9F1C-18B4D3AD65AF}" srcOrd="0" destOrd="0" presId="urn:microsoft.com/office/officeart/2008/layout/AlternatingPictureBlocks"/>
    <dgm:cxn modelId="{B23B7D6D-FA48-4682-8138-B06C1DCC58F8}" type="presParOf" srcId="{1F12B50C-577A-4D73-BF1D-7CC56417F132}" destId="{9FA2452F-4809-4D19-B8D4-EBFA6B49EBD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84458B-032E-4A7C-A461-14A343403F89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0B32DDE-293F-4CE6-8CC4-AFEF107C5DA3}">
      <dgm:prSet phldrT="[Texte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spcBef>
              <a:spcPts val="600"/>
            </a:spcBef>
          </a:pPr>
          <a:r>
            <a:rPr lang="fr-FR" sz="2400" b="1" smtClean="0"/>
            <a:t>DIRECTION RESSOURCES </a:t>
          </a:r>
          <a:r>
            <a:rPr lang="fr-FR" sz="2400" b="1" dirty="0" smtClean="0"/>
            <a:t>HUMAINES</a:t>
          </a:r>
          <a:endParaRPr lang="fr-FR" sz="2400" b="1" dirty="0"/>
        </a:p>
      </dgm:t>
    </dgm:pt>
    <dgm:pt modelId="{76B659C4-CB79-4A41-9AC6-51303F819E48}" type="parTrans" cxnId="{8CF5A136-56A3-4685-A255-995A5D5095AD}">
      <dgm:prSet/>
      <dgm:spPr/>
      <dgm:t>
        <a:bodyPr/>
        <a:lstStyle/>
        <a:p>
          <a:endParaRPr lang="fr-FR" sz="1600"/>
        </a:p>
      </dgm:t>
    </dgm:pt>
    <dgm:pt modelId="{B5C520C5-6454-4F38-A65F-D7ABB13103D6}" type="sibTrans" cxnId="{8CF5A136-56A3-4685-A255-995A5D5095AD}">
      <dgm:prSet/>
      <dgm:spPr/>
      <dgm:t>
        <a:bodyPr/>
        <a:lstStyle/>
        <a:p>
          <a:endParaRPr lang="fr-FR" sz="1600"/>
        </a:p>
      </dgm:t>
    </dgm:pt>
    <dgm:pt modelId="{76C5B7AE-CD95-4227-840E-D64F0CAB4011}">
      <dgm:prSet phldrT="[Texte]" custT="1"/>
      <dgm:spPr/>
      <dgm:t>
        <a:bodyPr/>
        <a:lstStyle/>
        <a:p>
          <a:endParaRPr lang="fr-FR" sz="1800" b="1" dirty="0"/>
        </a:p>
      </dgm:t>
    </dgm:pt>
    <dgm:pt modelId="{5283A7C7-480B-4B74-AE56-94352819BB6C}" type="parTrans" cxnId="{F6A410F0-91D5-4985-856F-3A18621CD71A}">
      <dgm:prSet/>
      <dgm:spPr/>
      <dgm:t>
        <a:bodyPr/>
        <a:lstStyle/>
        <a:p>
          <a:endParaRPr lang="fr-FR"/>
        </a:p>
      </dgm:t>
    </dgm:pt>
    <dgm:pt modelId="{D993F72E-7499-4AB9-9D47-B93E35F73B98}" type="sibTrans" cxnId="{F6A410F0-91D5-4985-856F-3A18621CD71A}">
      <dgm:prSet/>
      <dgm:spPr/>
      <dgm:t>
        <a:bodyPr/>
        <a:lstStyle/>
        <a:p>
          <a:endParaRPr lang="fr-FR"/>
        </a:p>
      </dgm:t>
    </dgm:pt>
    <dgm:pt modelId="{87362E73-6A52-4094-8DF0-4E15748336EE}">
      <dgm:prSet phldrT="[Texte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smtClean="0"/>
            <a:t>Formation professionnelle</a:t>
          </a:r>
          <a:endParaRPr lang="fr-FR" sz="1800" b="1" dirty="0"/>
        </a:p>
      </dgm:t>
    </dgm:pt>
    <dgm:pt modelId="{3F7F2D97-3C66-40A7-80D3-DA9701A455A9}" type="parTrans" cxnId="{D4899A72-5384-444A-A2D0-0F5FBCF5CB96}">
      <dgm:prSet/>
      <dgm:spPr/>
      <dgm:t>
        <a:bodyPr/>
        <a:lstStyle/>
        <a:p>
          <a:endParaRPr lang="fr-FR"/>
        </a:p>
      </dgm:t>
    </dgm:pt>
    <dgm:pt modelId="{A0B528ED-F35E-4CD9-93A5-C60885ABB0F0}" type="sibTrans" cxnId="{D4899A72-5384-444A-A2D0-0F5FBCF5CB96}">
      <dgm:prSet/>
      <dgm:spPr/>
      <dgm:t>
        <a:bodyPr/>
        <a:lstStyle/>
        <a:p>
          <a:endParaRPr lang="fr-FR"/>
        </a:p>
      </dgm:t>
    </dgm:pt>
    <dgm:pt modelId="{1FEDD11F-BC8D-419E-9A7C-192510E835E1}">
      <dgm:prSet phldrT="[Texte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smtClean="0"/>
            <a:t>Recrutement</a:t>
          </a:r>
          <a:endParaRPr lang="fr-FR" sz="1800" b="1" dirty="0"/>
        </a:p>
      </dgm:t>
    </dgm:pt>
    <dgm:pt modelId="{71049BA0-52E8-4B65-BC81-2B7D19D8CBAA}" type="parTrans" cxnId="{438EDE13-BE44-4ACC-A39D-8245A8450619}">
      <dgm:prSet/>
      <dgm:spPr/>
      <dgm:t>
        <a:bodyPr/>
        <a:lstStyle/>
        <a:p>
          <a:endParaRPr lang="fr-FR"/>
        </a:p>
      </dgm:t>
    </dgm:pt>
    <dgm:pt modelId="{7F3C3E8C-ADA9-473F-A2D1-2B2767FE1A57}" type="sibTrans" cxnId="{438EDE13-BE44-4ACC-A39D-8245A8450619}">
      <dgm:prSet/>
      <dgm:spPr/>
      <dgm:t>
        <a:bodyPr/>
        <a:lstStyle/>
        <a:p>
          <a:endParaRPr lang="fr-FR"/>
        </a:p>
      </dgm:t>
    </dgm:pt>
    <dgm:pt modelId="{384EE63C-AD67-4F56-86EC-5C59F79722A8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smtClean="0"/>
            <a:t>Administration du personnel</a:t>
          </a:r>
          <a:endParaRPr lang="fr-FR" sz="1800" b="1" dirty="0"/>
        </a:p>
      </dgm:t>
    </dgm:pt>
    <dgm:pt modelId="{637BB686-669C-4E7F-AD95-6CD231CDC265}" type="parTrans" cxnId="{85E3D8D5-606F-4764-9A2D-52D6D982D97F}">
      <dgm:prSet/>
      <dgm:spPr/>
      <dgm:t>
        <a:bodyPr/>
        <a:lstStyle/>
        <a:p>
          <a:endParaRPr lang="fr-FR"/>
        </a:p>
      </dgm:t>
    </dgm:pt>
    <dgm:pt modelId="{41EB9B5F-F880-4BC4-8F42-67DBAD8B613C}" type="sibTrans" cxnId="{85E3D8D5-606F-4764-9A2D-52D6D982D97F}">
      <dgm:prSet/>
      <dgm:spPr/>
      <dgm:t>
        <a:bodyPr/>
        <a:lstStyle/>
        <a:p>
          <a:endParaRPr lang="fr-FR"/>
        </a:p>
      </dgm:t>
    </dgm:pt>
    <dgm:pt modelId="{07C9E727-5518-4115-A2D5-FDEA24FBEC44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smtClean="0"/>
            <a:t>Relations sociales</a:t>
          </a:r>
          <a:endParaRPr lang="fr-FR" sz="1800" b="1" dirty="0"/>
        </a:p>
      </dgm:t>
    </dgm:pt>
    <dgm:pt modelId="{A8E60D5D-0AA9-4E72-A704-C8530DA16818}" type="parTrans" cxnId="{7E7FB78A-41EA-4D49-B8D2-2E460BC5D3D2}">
      <dgm:prSet/>
      <dgm:spPr/>
      <dgm:t>
        <a:bodyPr/>
        <a:lstStyle/>
        <a:p>
          <a:endParaRPr lang="fr-FR"/>
        </a:p>
      </dgm:t>
    </dgm:pt>
    <dgm:pt modelId="{F75360EB-EB1F-4A6A-B0DB-0028DFB1D4A8}" type="sibTrans" cxnId="{7E7FB78A-41EA-4D49-B8D2-2E460BC5D3D2}">
      <dgm:prSet/>
      <dgm:spPr/>
      <dgm:t>
        <a:bodyPr/>
        <a:lstStyle/>
        <a:p>
          <a:endParaRPr lang="fr-FR"/>
        </a:p>
      </dgm:t>
    </dgm:pt>
    <dgm:pt modelId="{1D3367FA-4B62-456C-A467-7279A4D95542}">
      <dgm:prSet phldrT="[Texte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smtClean="0"/>
            <a:t>Carrières</a:t>
          </a:r>
          <a:endParaRPr lang="fr-FR" sz="1800" b="1" dirty="0"/>
        </a:p>
      </dgm:t>
    </dgm:pt>
    <dgm:pt modelId="{314FF3F3-2DA0-4F40-BC28-91794F2726BA}" type="parTrans" cxnId="{EDA65AA8-8F29-485E-97B9-825E5D4653D4}">
      <dgm:prSet/>
      <dgm:spPr/>
      <dgm:t>
        <a:bodyPr/>
        <a:lstStyle/>
        <a:p>
          <a:endParaRPr lang="fr-FR"/>
        </a:p>
      </dgm:t>
    </dgm:pt>
    <dgm:pt modelId="{30CF3362-B76A-4822-892D-162FEF31E743}" type="sibTrans" cxnId="{EDA65AA8-8F29-485E-97B9-825E5D4653D4}">
      <dgm:prSet/>
      <dgm:spPr/>
      <dgm:t>
        <a:bodyPr/>
        <a:lstStyle/>
        <a:p>
          <a:endParaRPr lang="fr-FR"/>
        </a:p>
      </dgm:t>
    </dgm:pt>
    <dgm:pt modelId="{72BDD33E-1338-41C6-84B0-E0728A3D52A4}">
      <dgm:prSet phldrT="[Texte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rgbClr val="FF6600"/>
        </a:solidFill>
      </dgm:spPr>
      <dgm:t>
        <a:bodyPr/>
        <a:lstStyle/>
        <a:p>
          <a:r>
            <a:rPr lang="fr-FR" sz="1800" b="1" dirty="0" smtClean="0"/>
            <a:t>Paie</a:t>
          </a:r>
          <a:endParaRPr lang="fr-FR" sz="1800" b="1" dirty="0"/>
        </a:p>
      </dgm:t>
    </dgm:pt>
    <dgm:pt modelId="{00FEB9FC-2BF4-40C6-B51B-B3E76E7BF684}" type="parTrans" cxnId="{BA22697D-B098-459C-A501-E0EAA4E2F63D}">
      <dgm:prSet/>
      <dgm:spPr/>
      <dgm:t>
        <a:bodyPr/>
        <a:lstStyle/>
        <a:p>
          <a:endParaRPr lang="fr-FR"/>
        </a:p>
      </dgm:t>
    </dgm:pt>
    <dgm:pt modelId="{BDAD84E2-E1A4-4C0F-BE9B-79F2D36641C3}" type="sibTrans" cxnId="{BA22697D-B098-459C-A501-E0EAA4E2F63D}">
      <dgm:prSet/>
      <dgm:spPr/>
      <dgm:t>
        <a:bodyPr/>
        <a:lstStyle/>
        <a:p>
          <a:endParaRPr lang="fr-FR"/>
        </a:p>
      </dgm:t>
    </dgm:pt>
    <dgm:pt modelId="{5E33A8D8-9CD6-499F-8104-D21F639DC595}" type="pres">
      <dgm:prSet presAssocID="{9084458B-032E-4A7C-A461-14A343403F8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8391B9A-1D69-44DB-9056-98B74E4F5A00}" type="pres">
      <dgm:prSet presAssocID="{60B32DDE-293F-4CE6-8CC4-AFEF107C5DA3}" presName="centerShape" presStyleLbl="node0" presStyleIdx="0" presStyleCnt="1" custScaleX="129529"/>
      <dgm:spPr/>
      <dgm:t>
        <a:bodyPr/>
        <a:lstStyle/>
        <a:p>
          <a:endParaRPr lang="fr-FR"/>
        </a:p>
      </dgm:t>
    </dgm:pt>
    <dgm:pt modelId="{7F50A702-AA23-40DB-A634-2843B250D37C}" type="pres">
      <dgm:prSet presAssocID="{71049BA0-52E8-4B65-BC81-2B7D19D8CBAA}" presName="parTrans" presStyleLbl="bgSibTrans2D1" presStyleIdx="0" presStyleCnt="6"/>
      <dgm:spPr/>
      <dgm:t>
        <a:bodyPr/>
        <a:lstStyle/>
        <a:p>
          <a:endParaRPr lang="fr-FR"/>
        </a:p>
      </dgm:t>
    </dgm:pt>
    <dgm:pt modelId="{61586ECF-BF2B-4D2E-894C-3406641FFCB4}" type="pres">
      <dgm:prSet presAssocID="{1FEDD11F-BC8D-419E-9A7C-192510E835E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1E820B-7167-490D-8EC5-5237E39356A9}" type="pres">
      <dgm:prSet presAssocID="{637BB686-669C-4E7F-AD95-6CD231CDC265}" presName="parTrans" presStyleLbl="bgSibTrans2D1" presStyleIdx="1" presStyleCnt="6"/>
      <dgm:spPr/>
      <dgm:t>
        <a:bodyPr/>
        <a:lstStyle/>
        <a:p>
          <a:endParaRPr lang="fr-FR"/>
        </a:p>
      </dgm:t>
    </dgm:pt>
    <dgm:pt modelId="{B4DF89BD-D215-48FC-94A3-549E283DF654}" type="pres">
      <dgm:prSet presAssocID="{384EE63C-AD67-4F56-86EC-5C59F79722A8}" presName="node" presStyleLbl="node1" presStyleIdx="1" presStyleCnt="6" custScaleX="12255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229521-82CE-49A3-B7D3-26586E16C926}" type="pres">
      <dgm:prSet presAssocID="{314FF3F3-2DA0-4F40-BC28-91794F2726BA}" presName="parTrans" presStyleLbl="bgSibTrans2D1" presStyleIdx="2" presStyleCnt="6"/>
      <dgm:spPr/>
      <dgm:t>
        <a:bodyPr/>
        <a:lstStyle/>
        <a:p>
          <a:endParaRPr lang="fr-FR"/>
        </a:p>
      </dgm:t>
    </dgm:pt>
    <dgm:pt modelId="{A733A1B4-434A-4CBF-B840-BBFEFE84A031}" type="pres">
      <dgm:prSet presAssocID="{1D3367FA-4B62-456C-A467-7279A4D95542}" presName="node" presStyleLbl="node1" presStyleIdx="2" presStyleCnt="6" custRadScaleRad="100021" custRadScaleInc="-40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B263B8-06BF-4B2D-99AF-82E8C8407408}" type="pres">
      <dgm:prSet presAssocID="{3F7F2D97-3C66-40A7-80D3-DA9701A455A9}" presName="parTrans" presStyleLbl="bgSibTrans2D1" presStyleIdx="3" presStyleCnt="6"/>
      <dgm:spPr/>
      <dgm:t>
        <a:bodyPr/>
        <a:lstStyle/>
        <a:p>
          <a:endParaRPr lang="fr-FR"/>
        </a:p>
      </dgm:t>
    </dgm:pt>
    <dgm:pt modelId="{FD478A98-60DE-40BC-9898-7B704C5CB3C6}" type="pres">
      <dgm:prSet presAssocID="{87362E73-6A52-4094-8DF0-4E15748336EE}" presName="node" presStyleLbl="node1" presStyleIdx="3" presStyleCnt="6" custScaleX="11943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F78710A-49AB-46E9-A0DE-E96F1D8DE3EF}" type="pres">
      <dgm:prSet presAssocID="{A8E60D5D-0AA9-4E72-A704-C8530DA16818}" presName="parTrans" presStyleLbl="bgSibTrans2D1" presStyleIdx="4" presStyleCnt="6"/>
      <dgm:spPr/>
      <dgm:t>
        <a:bodyPr/>
        <a:lstStyle/>
        <a:p>
          <a:endParaRPr lang="fr-FR"/>
        </a:p>
      </dgm:t>
    </dgm:pt>
    <dgm:pt modelId="{6C518CDF-DDC5-41B3-9FE9-64B37EB47FF7}" type="pres">
      <dgm:prSet presAssocID="{07C9E727-5518-4115-A2D5-FDEA24FBEC4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B5827A-7BFB-44F0-A252-157EE2CA2FB2}" type="pres">
      <dgm:prSet presAssocID="{00FEB9FC-2BF4-40C6-B51B-B3E76E7BF684}" presName="parTrans" presStyleLbl="bgSibTrans2D1" presStyleIdx="5" presStyleCnt="6"/>
      <dgm:spPr/>
      <dgm:t>
        <a:bodyPr/>
        <a:lstStyle/>
        <a:p>
          <a:endParaRPr lang="fr-FR"/>
        </a:p>
      </dgm:t>
    </dgm:pt>
    <dgm:pt modelId="{12A02AC0-9302-45E8-82BE-F826E31E58E6}" type="pres">
      <dgm:prSet presAssocID="{72BDD33E-1338-41C6-84B0-E0728A3D52A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E7FB78A-41EA-4D49-B8D2-2E460BC5D3D2}" srcId="{60B32DDE-293F-4CE6-8CC4-AFEF107C5DA3}" destId="{07C9E727-5518-4115-A2D5-FDEA24FBEC44}" srcOrd="4" destOrd="0" parTransId="{A8E60D5D-0AA9-4E72-A704-C8530DA16818}" sibTransId="{F75360EB-EB1F-4A6A-B0DB-0028DFB1D4A8}"/>
    <dgm:cxn modelId="{EDA65AA8-8F29-485E-97B9-825E5D4653D4}" srcId="{60B32DDE-293F-4CE6-8CC4-AFEF107C5DA3}" destId="{1D3367FA-4B62-456C-A467-7279A4D95542}" srcOrd="2" destOrd="0" parTransId="{314FF3F3-2DA0-4F40-BC28-91794F2726BA}" sibTransId="{30CF3362-B76A-4822-892D-162FEF31E743}"/>
    <dgm:cxn modelId="{525E6B1E-C194-4868-AE3B-C548125DAFB4}" type="presOf" srcId="{07C9E727-5518-4115-A2D5-FDEA24FBEC44}" destId="{6C518CDF-DDC5-41B3-9FE9-64B37EB47FF7}" srcOrd="0" destOrd="0" presId="urn:microsoft.com/office/officeart/2005/8/layout/radial4"/>
    <dgm:cxn modelId="{DF666A5C-D373-4404-8EE9-78A62B232893}" type="presOf" srcId="{A8E60D5D-0AA9-4E72-A704-C8530DA16818}" destId="{9F78710A-49AB-46E9-A0DE-E96F1D8DE3EF}" srcOrd="0" destOrd="0" presId="urn:microsoft.com/office/officeart/2005/8/layout/radial4"/>
    <dgm:cxn modelId="{85E3D8D5-606F-4764-9A2D-52D6D982D97F}" srcId="{60B32DDE-293F-4CE6-8CC4-AFEF107C5DA3}" destId="{384EE63C-AD67-4F56-86EC-5C59F79722A8}" srcOrd="1" destOrd="0" parTransId="{637BB686-669C-4E7F-AD95-6CD231CDC265}" sibTransId="{41EB9B5F-F880-4BC4-8F42-67DBAD8B613C}"/>
    <dgm:cxn modelId="{F6A410F0-91D5-4985-856F-3A18621CD71A}" srcId="{9084458B-032E-4A7C-A461-14A343403F89}" destId="{76C5B7AE-CD95-4227-840E-D64F0CAB4011}" srcOrd="1" destOrd="0" parTransId="{5283A7C7-480B-4B74-AE56-94352819BB6C}" sibTransId="{D993F72E-7499-4AB9-9D47-B93E35F73B98}"/>
    <dgm:cxn modelId="{97D8F1EF-EF91-4B3F-93C4-C70B26C0AC81}" type="presOf" srcId="{3F7F2D97-3C66-40A7-80D3-DA9701A455A9}" destId="{FDB263B8-06BF-4B2D-99AF-82E8C8407408}" srcOrd="0" destOrd="0" presId="urn:microsoft.com/office/officeart/2005/8/layout/radial4"/>
    <dgm:cxn modelId="{6A7DBA5C-A802-4961-9776-1AA0A239A867}" type="presOf" srcId="{1D3367FA-4B62-456C-A467-7279A4D95542}" destId="{A733A1B4-434A-4CBF-B840-BBFEFE84A031}" srcOrd="0" destOrd="0" presId="urn:microsoft.com/office/officeart/2005/8/layout/radial4"/>
    <dgm:cxn modelId="{948BDEE9-CCF0-4D56-ACDA-4B94AFBD2F96}" type="presOf" srcId="{384EE63C-AD67-4F56-86EC-5C59F79722A8}" destId="{B4DF89BD-D215-48FC-94A3-549E283DF654}" srcOrd="0" destOrd="0" presId="urn:microsoft.com/office/officeart/2005/8/layout/radial4"/>
    <dgm:cxn modelId="{8CF5A136-56A3-4685-A255-995A5D5095AD}" srcId="{9084458B-032E-4A7C-A461-14A343403F89}" destId="{60B32DDE-293F-4CE6-8CC4-AFEF107C5DA3}" srcOrd="0" destOrd="0" parTransId="{76B659C4-CB79-4A41-9AC6-51303F819E48}" sibTransId="{B5C520C5-6454-4F38-A65F-D7ABB13103D6}"/>
    <dgm:cxn modelId="{550483D9-BC46-439C-B2AE-14C4A72AA9CB}" type="presOf" srcId="{72BDD33E-1338-41C6-84B0-E0728A3D52A4}" destId="{12A02AC0-9302-45E8-82BE-F826E31E58E6}" srcOrd="0" destOrd="0" presId="urn:microsoft.com/office/officeart/2005/8/layout/radial4"/>
    <dgm:cxn modelId="{BA22697D-B098-459C-A501-E0EAA4E2F63D}" srcId="{60B32DDE-293F-4CE6-8CC4-AFEF107C5DA3}" destId="{72BDD33E-1338-41C6-84B0-E0728A3D52A4}" srcOrd="5" destOrd="0" parTransId="{00FEB9FC-2BF4-40C6-B51B-B3E76E7BF684}" sibTransId="{BDAD84E2-E1A4-4C0F-BE9B-79F2D36641C3}"/>
    <dgm:cxn modelId="{BFB6800A-C65C-4C9B-BFA5-FC2FABC755A1}" type="presOf" srcId="{71049BA0-52E8-4B65-BC81-2B7D19D8CBAA}" destId="{7F50A702-AA23-40DB-A634-2843B250D37C}" srcOrd="0" destOrd="0" presId="urn:microsoft.com/office/officeart/2005/8/layout/radial4"/>
    <dgm:cxn modelId="{CC43196F-76C7-4531-B4AA-20C2E71F98D0}" type="presOf" srcId="{637BB686-669C-4E7F-AD95-6CD231CDC265}" destId="{311E820B-7167-490D-8EC5-5237E39356A9}" srcOrd="0" destOrd="0" presId="urn:microsoft.com/office/officeart/2005/8/layout/radial4"/>
    <dgm:cxn modelId="{6288F448-21CC-4F70-89EC-952AB5CFB2CC}" type="presOf" srcId="{00FEB9FC-2BF4-40C6-B51B-B3E76E7BF684}" destId="{EAB5827A-7BFB-44F0-A252-157EE2CA2FB2}" srcOrd="0" destOrd="0" presId="urn:microsoft.com/office/officeart/2005/8/layout/radial4"/>
    <dgm:cxn modelId="{74E7F664-2ACF-4D4D-8605-B2DDE7AE38AE}" type="presOf" srcId="{60B32DDE-293F-4CE6-8CC4-AFEF107C5DA3}" destId="{58391B9A-1D69-44DB-9056-98B74E4F5A00}" srcOrd="0" destOrd="0" presId="urn:microsoft.com/office/officeart/2005/8/layout/radial4"/>
    <dgm:cxn modelId="{D451FC3D-7457-48ED-84FB-0F8886033005}" type="presOf" srcId="{1FEDD11F-BC8D-419E-9A7C-192510E835E1}" destId="{61586ECF-BF2B-4D2E-894C-3406641FFCB4}" srcOrd="0" destOrd="0" presId="urn:microsoft.com/office/officeart/2005/8/layout/radial4"/>
    <dgm:cxn modelId="{D4899A72-5384-444A-A2D0-0F5FBCF5CB96}" srcId="{60B32DDE-293F-4CE6-8CC4-AFEF107C5DA3}" destId="{87362E73-6A52-4094-8DF0-4E15748336EE}" srcOrd="3" destOrd="0" parTransId="{3F7F2D97-3C66-40A7-80D3-DA9701A455A9}" sibTransId="{A0B528ED-F35E-4CD9-93A5-C60885ABB0F0}"/>
    <dgm:cxn modelId="{D84F1878-B7D6-418D-8A36-4EF4EAB48E46}" type="presOf" srcId="{87362E73-6A52-4094-8DF0-4E15748336EE}" destId="{FD478A98-60DE-40BC-9898-7B704C5CB3C6}" srcOrd="0" destOrd="0" presId="urn:microsoft.com/office/officeart/2005/8/layout/radial4"/>
    <dgm:cxn modelId="{438EDE13-BE44-4ACC-A39D-8245A8450619}" srcId="{60B32DDE-293F-4CE6-8CC4-AFEF107C5DA3}" destId="{1FEDD11F-BC8D-419E-9A7C-192510E835E1}" srcOrd="0" destOrd="0" parTransId="{71049BA0-52E8-4B65-BC81-2B7D19D8CBAA}" sibTransId="{7F3C3E8C-ADA9-473F-A2D1-2B2767FE1A57}"/>
    <dgm:cxn modelId="{A99FF85B-5538-43D4-BA79-C74ED5F4BCDD}" type="presOf" srcId="{9084458B-032E-4A7C-A461-14A343403F89}" destId="{5E33A8D8-9CD6-499F-8104-D21F639DC595}" srcOrd="0" destOrd="0" presId="urn:microsoft.com/office/officeart/2005/8/layout/radial4"/>
    <dgm:cxn modelId="{8A24DFC9-9676-4BE5-B420-44E7FECA1B66}" type="presOf" srcId="{314FF3F3-2DA0-4F40-BC28-91794F2726BA}" destId="{D5229521-82CE-49A3-B7D3-26586E16C926}" srcOrd="0" destOrd="0" presId="urn:microsoft.com/office/officeart/2005/8/layout/radial4"/>
    <dgm:cxn modelId="{214E13AA-50A8-4534-A237-ED0C340702FB}" type="presParOf" srcId="{5E33A8D8-9CD6-499F-8104-D21F639DC595}" destId="{58391B9A-1D69-44DB-9056-98B74E4F5A00}" srcOrd="0" destOrd="0" presId="urn:microsoft.com/office/officeart/2005/8/layout/radial4"/>
    <dgm:cxn modelId="{3E1575A9-255B-4892-9A93-450EB79E7427}" type="presParOf" srcId="{5E33A8D8-9CD6-499F-8104-D21F639DC595}" destId="{7F50A702-AA23-40DB-A634-2843B250D37C}" srcOrd="1" destOrd="0" presId="urn:microsoft.com/office/officeart/2005/8/layout/radial4"/>
    <dgm:cxn modelId="{2B96AF76-47CA-4308-BBD5-647259BED0BA}" type="presParOf" srcId="{5E33A8D8-9CD6-499F-8104-D21F639DC595}" destId="{61586ECF-BF2B-4D2E-894C-3406641FFCB4}" srcOrd="2" destOrd="0" presId="urn:microsoft.com/office/officeart/2005/8/layout/radial4"/>
    <dgm:cxn modelId="{033E4AAB-476A-4F67-B26D-3C6923511A79}" type="presParOf" srcId="{5E33A8D8-9CD6-499F-8104-D21F639DC595}" destId="{311E820B-7167-490D-8EC5-5237E39356A9}" srcOrd="3" destOrd="0" presId="urn:microsoft.com/office/officeart/2005/8/layout/radial4"/>
    <dgm:cxn modelId="{5777FADF-C160-4BFA-9DE2-D22F49BD430D}" type="presParOf" srcId="{5E33A8D8-9CD6-499F-8104-D21F639DC595}" destId="{B4DF89BD-D215-48FC-94A3-549E283DF654}" srcOrd="4" destOrd="0" presId="urn:microsoft.com/office/officeart/2005/8/layout/radial4"/>
    <dgm:cxn modelId="{7C176539-9A19-4D69-87D5-EFEE3B073627}" type="presParOf" srcId="{5E33A8D8-9CD6-499F-8104-D21F639DC595}" destId="{D5229521-82CE-49A3-B7D3-26586E16C926}" srcOrd="5" destOrd="0" presId="urn:microsoft.com/office/officeart/2005/8/layout/radial4"/>
    <dgm:cxn modelId="{C1D76AA6-B9D5-4274-8504-A6D0405CE0FC}" type="presParOf" srcId="{5E33A8D8-9CD6-499F-8104-D21F639DC595}" destId="{A733A1B4-434A-4CBF-B840-BBFEFE84A031}" srcOrd="6" destOrd="0" presId="urn:microsoft.com/office/officeart/2005/8/layout/radial4"/>
    <dgm:cxn modelId="{6340E877-9514-425D-A94C-B4CECA9D691E}" type="presParOf" srcId="{5E33A8D8-9CD6-499F-8104-D21F639DC595}" destId="{FDB263B8-06BF-4B2D-99AF-82E8C8407408}" srcOrd="7" destOrd="0" presId="urn:microsoft.com/office/officeart/2005/8/layout/radial4"/>
    <dgm:cxn modelId="{7CA41255-D552-4A55-899B-72BE5F3A407F}" type="presParOf" srcId="{5E33A8D8-9CD6-499F-8104-D21F639DC595}" destId="{FD478A98-60DE-40BC-9898-7B704C5CB3C6}" srcOrd="8" destOrd="0" presId="urn:microsoft.com/office/officeart/2005/8/layout/radial4"/>
    <dgm:cxn modelId="{A86CED2B-5F59-4924-9FB2-0C4862EB3A99}" type="presParOf" srcId="{5E33A8D8-9CD6-499F-8104-D21F639DC595}" destId="{9F78710A-49AB-46E9-A0DE-E96F1D8DE3EF}" srcOrd="9" destOrd="0" presId="urn:microsoft.com/office/officeart/2005/8/layout/radial4"/>
    <dgm:cxn modelId="{BF132AA7-9220-4BCB-9DE0-3CDC98386477}" type="presParOf" srcId="{5E33A8D8-9CD6-499F-8104-D21F639DC595}" destId="{6C518CDF-DDC5-41B3-9FE9-64B37EB47FF7}" srcOrd="10" destOrd="0" presId="urn:microsoft.com/office/officeart/2005/8/layout/radial4"/>
    <dgm:cxn modelId="{7C644D33-91CB-42E0-A157-F81809A3691F}" type="presParOf" srcId="{5E33A8D8-9CD6-499F-8104-D21F639DC595}" destId="{EAB5827A-7BFB-44F0-A252-157EE2CA2FB2}" srcOrd="11" destOrd="0" presId="urn:microsoft.com/office/officeart/2005/8/layout/radial4"/>
    <dgm:cxn modelId="{D99E7059-C47E-4453-8BF8-C634EED253CA}" type="presParOf" srcId="{5E33A8D8-9CD6-499F-8104-D21F639DC595}" destId="{12A02AC0-9302-45E8-82BE-F826E31E58E6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6264F6-8E18-42FA-B202-9994296010F5}" type="doc">
      <dgm:prSet loTypeId="urn:microsoft.com/office/officeart/2005/8/layout/pyramid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784BC40-BF1D-4538-A23F-34D2BE2ECAE6}">
      <dgm:prSet phldrT="[Texte]" custT="1"/>
      <dgm:spPr/>
      <dgm:t>
        <a:bodyPr/>
        <a:lstStyle/>
        <a:p>
          <a:pPr algn="l"/>
          <a:r>
            <a:rPr lang="fr-FR" sz="1400" b="1" dirty="0" smtClean="0"/>
            <a:t>Le Comité d’Entreprise </a:t>
          </a:r>
          <a:r>
            <a:rPr lang="fr-FR" sz="1400" dirty="0" smtClean="0"/>
            <a:t>: Il est consulté et émet des avis sur les questions importantes d’organisation, de gestion ou relatives à la marche générale de l’entreprise.</a:t>
          </a:r>
          <a:br>
            <a:rPr lang="fr-FR" sz="1400" dirty="0" smtClean="0"/>
          </a:br>
          <a:endParaRPr lang="fr-FR" sz="1400" dirty="0"/>
        </a:p>
      </dgm:t>
    </dgm:pt>
    <dgm:pt modelId="{E0334B8E-1E45-4A0F-9710-4957F36D2D93}" type="parTrans" cxnId="{78C0B7BA-6BC9-4C35-8A18-38197F8A01B4}">
      <dgm:prSet/>
      <dgm:spPr/>
      <dgm:t>
        <a:bodyPr/>
        <a:lstStyle/>
        <a:p>
          <a:endParaRPr lang="fr-FR"/>
        </a:p>
      </dgm:t>
    </dgm:pt>
    <dgm:pt modelId="{AD7A19F7-7C0C-41DB-99F8-6D30C2C277DF}" type="sibTrans" cxnId="{78C0B7BA-6BC9-4C35-8A18-38197F8A01B4}">
      <dgm:prSet/>
      <dgm:spPr/>
      <dgm:t>
        <a:bodyPr/>
        <a:lstStyle/>
        <a:p>
          <a:endParaRPr lang="fr-FR"/>
        </a:p>
      </dgm:t>
    </dgm:pt>
    <dgm:pt modelId="{D8FD7088-614D-4067-B9BA-6C1BEBDE8DC5}">
      <dgm:prSet phldrT="[Texte]" custT="1"/>
      <dgm:spPr/>
      <dgm:t>
        <a:bodyPr/>
        <a:lstStyle/>
        <a:p>
          <a:pPr algn="l"/>
          <a:r>
            <a:rPr lang="fr-FR" sz="1400" b="1" dirty="0" smtClean="0"/>
            <a:t>Les délégués du personnel </a:t>
          </a:r>
          <a:r>
            <a:rPr lang="fr-FR" sz="1400" dirty="0" smtClean="0"/>
            <a:t>: Représentent le personnel auprès de l’employeur et lui font part de toute réclamation individuelle ou collective en matière d’application de la réglementation du travail</a:t>
          </a:r>
          <a:endParaRPr lang="fr-FR" sz="1400" dirty="0"/>
        </a:p>
      </dgm:t>
    </dgm:pt>
    <dgm:pt modelId="{5E57ABE9-AEF7-4052-AA7D-BF77BF2CFE35}" type="parTrans" cxnId="{328E9DC7-51F7-4A79-A8BC-B478F72213B7}">
      <dgm:prSet/>
      <dgm:spPr/>
      <dgm:t>
        <a:bodyPr/>
        <a:lstStyle/>
        <a:p>
          <a:endParaRPr lang="fr-FR"/>
        </a:p>
      </dgm:t>
    </dgm:pt>
    <dgm:pt modelId="{55E13579-0404-4582-845C-DD17E8138EFC}" type="sibTrans" cxnId="{328E9DC7-51F7-4A79-A8BC-B478F72213B7}">
      <dgm:prSet/>
      <dgm:spPr/>
      <dgm:t>
        <a:bodyPr/>
        <a:lstStyle/>
        <a:p>
          <a:endParaRPr lang="fr-FR"/>
        </a:p>
      </dgm:t>
    </dgm:pt>
    <dgm:pt modelId="{331FA00E-CF08-48F9-8825-851DE812CED9}">
      <dgm:prSet phldrT="[Texte]" custT="1"/>
      <dgm:spPr/>
      <dgm:t>
        <a:bodyPr/>
        <a:lstStyle/>
        <a:p>
          <a:pPr algn="l"/>
          <a:r>
            <a:rPr lang="fr-FR" sz="1400" b="1" dirty="0" smtClean="0"/>
            <a:t>Les délégués syndicaux </a:t>
          </a:r>
          <a:r>
            <a:rPr lang="fr-FR" sz="1400" dirty="0" smtClean="0"/>
            <a:t>: négocient les différents accords collectifs réglementaires : s</a:t>
          </a:r>
          <a:r>
            <a:rPr lang="fr-FR" sz="1400" dirty="0" smtClean="0">
              <a:sym typeface="Wingdings" panose="05000000000000000000" pitchFamily="2" charset="2"/>
            </a:rPr>
            <a:t>alaire/égalité/handicap…</a:t>
          </a:r>
          <a:endParaRPr lang="fr-FR" sz="1400" dirty="0"/>
        </a:p>
      </dgm:t>
    </dgm:pt>
    <dgm:pt modelId="{9113696B-B9B3-4171-84F0-26EACE86C947}" type="parTrans" cxnId="{FB763C77-0DFA-4EAA-A5C6-12721D109379}">
      <dgm:prSet/>
      <dgm:spPr/>
      <dgm:t>
        <a:bodyPr/>
        <a:lstStyle/>
        <a:p>
          <a:endParaRPr lang="fr-FR"/>
        </a:p>
      </dgm:t>
    </dgm:pt>
    <dgm:pt modelId="{6341B32B-3B20-4ADA-8954-72D425B8E902}" type="sibTrans" cxnId="{FB763C77-0DFA-4EAA-A5C6-12721D109379}">
      <dgm:prSet/>
      <dgm:spPr/>
      <dgm:t>
        <a:bodyPr/>
        <a:lstStyle/>
        <a:p>
          <a:endParaRPr lang="fr-FR"/>
        </a:p>
      </dgm:t>
    </dgm:pt>
    <dgm:pt modelId="{562F635B-1E5F-4A5D-B13F-2D08F2376178}">
      <dgm:prSet custT="1"/>
      <dgm:spPr/>
      <dgm:t>
        <a:bodyPr/>
        <a:lstStyle/>
        <a:p>
          <a:pPr algn="l"/>
          <a:r>
            <a:rPr lang="fr-FR" sz="1400" b="1" dirty="0" smtClean="0"/>
            <a:t>Le comité d’hygiène, de sécurité et de conditions de travail  (CHSCT) : </a:t>
          </a:r>
          <a:r>
            <a:rPr lang="fr-FR" sz="1400" dirty="0" smtClean="0"/>
            <a:t>contribue à la protection de la santé et de la sécurité des salariés et à l’amélioration de leurs conditions de travail</a:t>
          </a:r>
          <a:endParaRPr lang="fr-FR" sz="1400" dirty="0"/>
        </a:p>
      </dgm:t>
    </dgm:pt>
    <dgm:pt modelId="{063E5907-49A4-4F83-BF87-C95570B83338}" type="parTrans" cxnId="{52FB38A4-BC5B-4DFC-B46B-9179FC3CCFC3}">
      <dgm:prSet/>
      <dgm:spPr/>
      <dgm:t>
        <a:bodyPr/>
        <a:lstStyle/>
        <a:p>
          <a:endParaRPr lang="fr-FR"/>
        </a:p>
      </dgm:t>
    </dgm:pt>
    <dgm:pt modelId="{CBBA939F-1280-4940-8BCA-1D915BD0402E}" type="sibTrans" cxnId="{52FB38A4-BC5B-4DFC-B46B-9179FC3CCFC3}">
      <dgm:prSet/>
      <dgm:spPr/>
      <dgm:t>
        <a:bodyPr/>
        <a:lstStyle/>
        <a:p>
          <a:endParaRPr lang="fr-FR"/>
        </a:p>
      </dgm:t>
    </dgm:pt>
    <dgm:pt modelId="{4D81BD8E-4B0C-47ED-B129-34E54A4E1A9A}" type="pres">
      <dgm:prSet presAssocID="{AF6264F6-8E18-42FA-B202-9994296010F5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fr-FR"/>
        </a:p>
      </dgm:t>
    </dgm:pt>
    <dgm:pt modelId="{BF28BD25-ED07-40D0-BE4A-237998C37DC1}" type="pres">
      <dgm:prSet presAssocID="{AF6264F6-8E18-42FA-B202-9994296010F5}" presName="pyramid" presStyleLbl="node1" presStyleIdx="0" presStyleCnt="1" custScaleX="135585"/>
      <dgm:spPr/>
    </dgm:pt>
    <dgm:pt modelId="{A99FA62F-0E37-473F-9169-7EDABE4DFF10}" type="pres">
      <dgm:prSet presAssocID="{AF6264F6-8E18-42FA-B202-9994296010F5}" presName="theList" presStyleCnt="0"/>
      <dgm:spPr/>
    </dgm:pt>
    <dgm:pt modelId="{A8E5A628-9269-409B-9418-83B34F9BDE3F}" type="pres">
      <dgm:prSet presAssocID="{0784BC40-BF1D-4538-A23F-34D2BE2ECAE6}" presName="aNode" presStyleLbl="fgAcc1" presStyleIdx="0" presStyleCnt="4" custScaleX="140245" custScaleY="168578" custLinFactY="-31707" custLinFactNeighborX="10476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4ED6949-AF75-4D83-97DB-0414ECA35323}" type="pres">
      <dgm:prSet presAssocID="{0784BC40-BF1D-4538-A23F-34D2BE2ECAE6}" presName="aSpace" presStyleCnt="0"/>
      <dgm:spPr/>
    </dgm:pt>
    <dgm:pt modelId="{CECBC8CF-A725-4D51-9165-ED9CD3A918EE}" type="pres">
      <dgm:prSet presAssocID="{D8FD7088-614D-4067-B9BA-6C1BEBDE8DC5}" presName="aNode" presStyleLbl="fgAcc1" presStyleIdx="1" presStyleCnt="4" custScaleX="140245" custScaleY="196130" custLinFactY="-7121" custLinFactNeighborX="10476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8BB2F4-B1B3-4BAF-AC73-40CA5D9036B4}" type="pres">
      <dgm:prSet presAssocID="{D8FD7088-614D-4067-B9BA-6C1BEBDE8DC5}" presName="aSpace" presStyleCnt="0"/>
      <dgm:spPr/>
    </dgm:pt>
    <dgm:pt modelId="{5430B18A-D738-4634-8B0D-5E48B13E47B5}" type="pres">
      <dgm:prSet presAssocID="{331FA00E-CF08-48F9-8825-851DE812CED9}" presName="aNode" presStyleLbl="fgAcc1" presStyleIdx="2" presStyleCnt="4" custScaleX="145079" custScaleY="132564" custLinFactY="1288" custLinFactNeighborX="10476" custLinFactNeighborY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954ABE-9C67-4A99-ACA2-9BEE9A479C2E}" type="pres">
      <dgm:prSet presAssocID="{331FA00E-CF08-48F9-8825-851DE812CED9}" presName="aSpace" presStyleCnt="0"/>
      <dgm:spPr/>
    </dgm:pt>
    <dgm:pt modelId="{61D8492A-AD6B-4D68-90D7-0E2F461CF321}" type="pres">
      <dgm:prSet presAssocID="{562F635B-1E5F-4A5D-B13F-2D08F2376178}" presName="aNode" presStyleLbl="fgAcc1" presStyleIdx="3" presStyleCnt="4" custScaleX="144036" custScaleY="143874" custLinFactY="32007" custLinFactNeighborX="10151" custLinFactNeighborY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18F417-BEC6-4F74-86E6-5232F51753DD}" type="pres">
      <dgm:prSet presAssocID="{562F635B-1E5F-4A5D-B13F-2D08F2376178}" presName="aSpace" presStyleCnt="0"/>
      <dgm:spPr/>
    </dgm:pt>
  </dgm:ptLst>
  <dgm:cxnLst>
    <dgm:cxn modelId="{78C0B7BA-6BC9-4C35-8A18-38197F8A01B4}" srcId="{AF6264F6-8E18-42FA-B202-9994296010F5}" destId="{0784BC40-BF1D-4538-A23F-34D2BE2ECAE6}" srcOrd="0" destOrd="0" parTransId="{E0334B8E-1E45-4A0F-9710-4957F36D2D93}" sibTransId="{AD7A19F7-7C0C-41DB-99F8-6D30C2C277DF}"/>
    <dgm:cxn modelId="{C68281B0-F221-4D0B-8761-37DDA14AA16A}" type="presOf" srcId="{D8FD7088-614D-4067-B9BA-6C1BEBDE8DC5}" destId="{CECBC8CF-A725-4D51-9165-ED9CD3A918EE}" srcOrd="0" destOrd="0" presId="urn:microsoft.com/office/officeart/2005/8/layout/pyramid2"/>
    <dgm:cxn modelId="{FB763C77-0DFA-4EAA-A5C6-12721D109379}" srcId="{AF6264F6-8E18-42FA-B202-9994296010F5}" destId="{331FA00E-CF08-48F9-8825-851DE812CED9}" srcOrd="2" destOrd="0" parTransId="{9113696B-B9B3-4171-84F0-26EACE86C947}" sibTransId="{6341B32B-3B20-4ADA-8954-72D425B8E902}"/>
    <dgm:cxn modelId="{328E9DC7-51F7-4A79-A8BC-B478F72213B7}" srcId="{AF6264F6-8E18-42FA-B202-9994296010F5}" destId="{D8FD7088-614D-4067-B9BA-6C1BEBDE8DC5}" srcOrd="1" destOrd="0" parTransId="{5E57ABE9-AEF7-4052-AA7D-BF77BF2CFE35}" sibTransId="{55E13579-0404-4582-845C-DD17E8138EFC}"/>
    <dgm:cxn modelId="{382C3E6F-E8E2-4FE6-BAA9-9E6B43B4F1BA}" type="presOf" srcId="{AF6264F6-8E18-42FA-B202-9994296010F5}" destId="{4D81BD8E-4B0C-47ED-B129-34E54A4E1A9A}" srcOrd="0" destOrd="0" presId="urn:microsoft.com/office/officeart/2005/8/layout/pyramid2"/>
    <dgm:cxn modelId="{135C6FD9-5123-4F64-B1B0-6D2D9B1EC56B}" type="presOf" srcId="{331FA00E-CF08-48F9-8825-851DE812CED9}" destId="{5430B18A-D738-4634-8B0D-5E48B13E47B5}" srcOrd="0" destOrd="0" presId="urn:microsoft.com/office/officeart/2005/8/layout/pyramid2"/>
    <dgm:cxn modelId="{0ADE7209-4B83-4A99-A877-A67688138FE5}" type="presOf" srcId="{562F635B-1E5F-4A5D-B13F-2D08F2376178}" destId="{61D8492A-AD6B-4D68-90D7-0E2F461CF321}" srcOrd="0" destOrd="0" presId="urn:microsoft.com/office/officeart/2005/8/layout/pyramid2"/>
    <dgm:cxn modelId="{52FB38A4-BC5B-4DFC-B46B-9179FC3CCFC3}" srcId="{AF6264F6-8E18-42FA-B202-9994296010F5}" destId="{562F635B-1E5F-4A5D-B13F-2D08F2376178}" srcOrd="3" destOrd="0" parTransId="{063E5907-49A4-4F83-BF87-C95570B83338}" sibTransId="{CBBA939F-1280-4940-8BCA-1D915BD0402E}"/>
    <dgm:cxn modelId="{0E13AC2E-AAA2-4497-8D7D-2D740E384539}" type="presOf" srcId="{0784BC40-BF1D-4538-A23F-34D2BE2ECAE6}" destId="{A8E5A628-9269-409B-9418-83B34F9BDE3F}" srcOrd="0" destOrd="0" presId="urn:microsoft.com/office/officeart/2005/8/layout/pyramid2"/>
    <dgm:cxn modelId="{7B3AB4AC-D09A-4E58-9750-D70D27EF8C78}" type="presParOf" srcId="{4D81BD8E-4B0C-47ED-B129-34E54A4E1A9A}" destId="{BF28BD25-ED07-40D0-BE4A-237998C37DC1}" srcOrd="0" destOrd="0" presId="urn:microsoft.com/office/officeart/2005/8/layout/pyramid2"/>
    <dgm:cxn modelId="{C2DE81DA-472C-4455-AE1D-E7C8148C49AE}" type="presParOf" srcId="{4D81BD8E-4B0C-47ED-B129-34E54A4E1A9A}" destId="{A99FA62F-0E37-473F-9169-7EDABE4DFF10}" srcOrd="1" destOrd="0" presId="urn:microsoft.com/office/officeart/2005/8/layout/pyramid2"/>
    <dgm:cxn modelId="{CBC21D2E-71D8-49B0-A05C-463871FDA996}" type="presParOf" srcId="{A99FA62F-0E37-473F-9169-7EDABE4DFF10}" destId="{A8E5A628-9269-409B-9418-83B34F9BDE3F}" srcOrd="0" destOrd="0" presId="urn:microsoft.com/office/officeart/2005/8/layout/pyramid2"/>
    <dgm:cxn modelId="{64278F69-BB42-4204-914A-76C73B7170D8}" type="presParOf" srcId="{A99FA62F-0E37-473F-9169-7EDABE4DFF10}" destId="{A4ED6949-AF75-4D83-97DB-0414ECA35323}" srcOrd="1" destOrd="0" presId="urn:microsoft.com/office/officeart/2005/8/layout/pyramid2"/>
    <dgm:cxn modelId="{70970D41-E7D8-4206-8E71-E83882CE949D}" type="presParOf" srcId="{A99FA62F-0E37-473F-9169-7EDABE4DFF10}" destId="{CECBC8CF-A725-4D51-9165-ED9CD3A918EE}" srcOrd="2" destOrd="0" presId="urn:microsoft.com/office/officeart/2005/8/layout/pyramid2"/>
    <dgm:cxn modelId="{B188A9C9-6727-4902-9D78-5A433D8CB40E}" type="presParOf" srcId="{A99FA62F-0E37-473F-9169-7EDABE4DFF10}" destId="{758BB2F4-B1B3-4BAF-AC73-40CA5D9036B4}" srcOrd="3" destOrd="0" presId="urn:microsoft.com/office/officeart/2005/8/layout/pyramid2"/>
    <dgm:cxn modelId="{D2E5C8BE-A37C-433D-9AAB-EA648DB470B5}" type="presParOf" srcId="{A99FA62F-0E37-473F-9169-7EDABE4DFF10}" destId="{5430B18A-D738-4634-8B0D-5E48B13E47B5}" srcOrd="4" destOrd="0" presId="urn:microsoft.com/office/officeart/2005/8/layout/pyramid2"/>
    <dgm:cxn modelId="{CD4E0C01-ACBF-414E-A15C-3A7B3167B4A2}" type="presParOf" srcId="{A99FA62F-0E37-473F-9169-7EDABE4DFF10}" destId="{CF954ABE-9C67-4A99-ACA2-9BEE9A479C2E}" srcOrd="5" destOrd="0" presId="urn:microsoft.com/office/officeart/2005/8/layout/pyramid2"/>
    <dgm:cxn modelId="{29BBFB06-B558-4CFF-AF46-07450BA81387}" type="presParOf" srcId="{A99FA62F-0E37-473F-9169-7EDABE4DFF10}" destId="{61D8492A-AD6B-4D68-90D7-0E2F461CF321}" srcOrd="6" destOrd="0" presId="urn:microsoft.com/office/officeart/2005/8/layout/pyramid2"/>
    <dgm:cxn modelId="{BF2C6829-FF5E-4492-9FDC-7F7B6E1FF97F}" type="presParOf" srcId="{A99FA62F-0E37-473F-9169-7EDABE4DFF10}" destId="{C718F417-BEC6-4F74-86E6-5232F51753DD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C8921-C1B4-474C-A11E-D60477DF47ED}">
      <dsp:nvSpPr>
        <dsp:cNvPr id="0" name=""/>
        <dsp:cNvSpPr/>
      </dsp:nvSpPr>
      <dsp:spPr>
        <a:xfrm>
          <a:off x="3424666" y="3288"/>
          <a:ext cx="3246761" cy="14684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RH = Gérer, s’occuper, accompagner toutes les personnes de l’entreprise (contrat de travail, développer leurs compétences…)</a:t>
          </a:r>
          <a:endParaRPr lang="fr-FR" sz="1800" kern="1200" dirty="0"/>
        </a:p>
      </dsp:txBody>
      <dsp:txXfrm>
        <a:off x="3424666" y="3288"/>
        <a:ext cx="3246761" cy="1468458"/>
      </dsp:txXfrm>
    </dsp:sp>
    <dsp:sp modelId="{8E162D90-CD8E-48E0-8E9B-BB56AF4502B6}">
      <dsp:nvSpPr>
        <dsp:cNvPr id="0" name=""/>
        <dsp:cNvSpPr/>
      </dsp:nvSpPr>
      <dsp:spPr>
        <a:xfrm>
          <a:off x="1825515" y="3288"/>
          <a:ext cx="1453774" cy="14684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F5417-B62B-4427-BA44-E2203AF05F47}">
      <dsp:nvSpPr>
        <dsp:cNvPr id="0" name=""/>
        <dsp:cNvSpPr/>
      </dsp:nvSpPr>
      <dsp:spPr>
        <a:xfrm>
          <a:off x="1825515" y="1714042"/>
          <a:ext cx="3246761" cy="14684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Comprendre les gens, leur fonctionnement, leurs motivations, leurs attentes</a:t>
          </a:r>
          <a:endParaRPr lang="fr-FR" sz="1800" kern="1200" dirty="0"/>
        </a:p>
      </dsp:txBody>
      <dsp:txXfrm>
        <a:off x="1825515" y="1714042"/>
        <a:ext cx="3246761" cy="1468458"/>
      </dsp:txXfrm>
    </dsp:sp>
    <dsp:sp modelId="{61580113-2684-4495-8A80-934BC992EBC1}">
      <dsp:nvSpPr>
        <dsp:cNvPr id="0" name=""/>
        <dsp:cNvSpPr/>
      </dsp:nvSpPr>
      <dsp:spPr>
        <a:xfrm>
          <a:off x="5217654" y="1714042"/>
          <a:ext cx="1453774" cy="146845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B0012-BE81-4769-9F1C-18B4D3AD65AF}">
      <dsp:nvSpPr>
        <dsp:cNvPr id="0" name=""/>
        <dsp:cNvSpPr/>
      </dsp:nvSpPr>
      <dsp:spPr>
        <a:xfrm>
          <a:off x="3424666" y="3424796"/>
          <a:ext cx="3246761" cy="14684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Pour que chacun puisse s’épanouir dans son travail et atteindre les objectifs fixés</a:t>
          </a:r>
          <a:endParaRPr lang="fr-FR" sz="1800" kern="1200" dirty="0"/>
        </a:p>
      </dsp:txBody>
      <dsp:txXfrm>
        <a:off x="3424666" y="3424796"/>
        <a:ext cx="3246761" cy="1468458"/>
      </dsp:txXfrm>
    </dsp:sp>
    <dsp:sp modelId="{9FA2452F-4809-4D19-B8D4-EBFA6B49EBDD}">
      <dsp:nvSpPr>
        <dsp:cNvPr id="0" name=""/>
        <dsp:cNvSpPr/>
      </dsp:nvSpPr>
      <dsp:spPr>
        <a:xfrm>
          <a:off x="1825515" y="3424796"/>
          <a:ext cx="1453774" cy="146845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t="365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91B9A-1D69-44DB-9056-98B74E4F5A00}">
      <dsp:nvSpPr>
        <dsp:cNvPr id="0" name=""/>
        <dsp:cNvSpPr/>
      </dsp:nvSpPr>
      <dsp:spPr>
        <a:xfrm>
          <a:off x="2609693" y="2937820"/>
          <a:ext cx="2773500" cy="2141219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1">
              <a:shade val="25000"/>
              <a:satMod val="150000"/>
            </a:schemeClr>
          </a:contourClr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smtClean="0"/>
            <a:t>DIRECTION RESSOURCES </a:t>
          </a:r>
          <a:r>
            <a:rPr lang="fr-FR" sz="2400" b="1" kern="1200" dirty="0" smtClean="0"/>
            <a:t>HUMAINES</a:t>
          </a:r>
          <a:endParaRPr lang="fr-FR" sz="2400" b="1" kern="1200" dirty="0"/>
        </a:p>
      </dsp:txBody>
      <dsp:txXfrm>
        <a:off x="3015863" y="3251394"/>
        <a:ext cx="1961160" cy="1514071"/>
      </dsp:txXfrm>
    </dsp:sp>
    <dsp:sp modelId="{7F50A702-AA23-40DB-A634-2843B250D37C}">
      <dsp:nvSpPr>
        <dsp:cNvPr id="0" name=""/>
        <dsp:cNvSpPr/>
      </dsp:nvSpPr>
      <dsp:spPr>
        <a:xfrm rot="10800000">
          <a:off x="750234" y="3703306"/>
          <a:ext cx="1757189" cy="61024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86ECF-BF2B-4D2E-894C-3406641FFCB4}">
      <dsp:nvSpPr>
        <dsp:cNvPr id="0" name=""/>
        <dsp:cNvSpPr/>
      </dsp:nvSpPr>
      <dsp:spPr>
        <a:xfrm>
          <a:off x="807" y="3408888"/>
          <a:ext cx="1498853" cy="119908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2">
              <a:shade val="25000"/>
              <a:satMod val="15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Recrutement</a:t>
          </a:r>
          <a:endParaRPr lang="fr-FR" sz="1800" b="1" kern="1200" dirty="0"/>
        </a:p>
      </dsp:txBody>
      <dsp:txXfrm>
        <a:off x="35927" y="3444008"/>
        <a:ext cx="1428613" cy="1128843"/>
      </dsp:txXfrm>
    </dsp:sp>
    <dsp:sp modelId="{311E820B-7167-490D-8EC5-5237E39356A9}">
      <dsp:nvSpPr>
        <dsp:cNvPr id="0" name=""/>
        <dsp:cNvSpPr/>
      </dsp:nvSpPr>
      <dsp:spPr>
        <a:xfrm rot="12960000">
          <a:off x="1189912" y="2350114"/>
          <a:ext cx="1888044" cy="61024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F89BD-D215-48FC-94A3-549E283DF654}">
      <dsp:nvSpPr>
        <dsp:cNvPr id="0" name=""/>
        <dsp:cNvSpPr/>
      </dsp:nvSpPr>
      <dsp:spPr>
        <a:xfrm>
          <a:off x="451752" y="1500814"/>
          <a:ext cx="1836905" cy="119908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3">
              <a:shade val="25000"/>
              <a:satMod val="150000"/>
            </a:schemeClr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Administration du personnel</a:t>
          </a:r>
          <a:endParaRPr lang="fr-FR" sz="1800" b="1" kern="1200" dirty="0"/>
        </a:p>
      </dsp:txBody>
      <dsp:txXfrm>
        <a:off x="486872" y="1535934"/>
        <a:ext cx="1766665" cy="1128843"/>
      </dsp:txXfrm>
    </dsp:sp>
    <dsp:sp modelId="{D5229521-82CE-49A3-B7D3-26586E16C926}">
      <dsp:nvSpPr>
        <dsp:cNvPr id="0" name=""/>
        <dsp:cNvSpPr/>
      </dsp:nvSpPr>
      <dsp:spPr>
        <a:xfrm rot="15112674">
          <a:off x="2285088" y="1585080"/>
          <a:ext cx="2036215" cy="610247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3A1B4-434A-4CBF-B840-BBFEFE84A031}">
      <dsp:nvSpPr>
        <dsp:cNvPr id="0" name=""/>
        <dsp:cNvSpPr/>
      </dsp:nvSpPr>
      <dsp:spPr>
        <a:xfrm>
          <a:off x="2237094" y="323056"/>
          <a:ext cx="1498853" cy="119908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4">
              <a:shade val="25000"/>
              <a:satMod val="15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Carrières</a:t>
          </a:r>
          <a:endParaRPr lang="fr-FR" sz="1800" b="1" kern="1200" dirty="0"/>
        </a:p>
      </dsp:txBody>
      <dsp:txXfrm>
        <a:off x="2272214" y="358176"/>
        <a:ext cx="1428613" cy="1128843"/>
      </dsp:txXfrm>
    </dsp:sp>
    <dsp:sp modelId="{FDB263B8-06BF-4B2D-99AF-82E8C8407408}">
      <dsp:nvSpPr>
        <dsp:cNvPr id="0" name=""/>
        <dsp:cNvSpPr/>
      </dsp:nvSpPr>
      <dsp:spPr>
        <a:xfrm rot="17280000">
          <a:off x="3667100" y="1584079"/>
          <a:ext cx="2035844" cy="61024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78A98-60DE-40BC-9898-7B704C5CB3C6}">
      <dsp:nvSpPr>
        <dsp:cNvPr id="0" name=""/>
        <dsp:cNvSpPr/>
      </dsp:nvSpPr>
      <dsp:spPr>
        <a:xfrm>
          <a:off x="4104529" y="321559"/>
          <a:ext cx="1790096" cy="119908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5">
              <a:shade val="25000"/>
              <a:satMod val="150000"/>
            </a:schemeClr>
          </a:contourClr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Formation professionnelle</a:t>
          </a:r>
          <a:endParaRPr lang="fr-FR" sz="1800" b="1" kern="1200" dirty="0"/>
        </a:p>
      </dsp:txBody>
      <dsp:txXfrm>
        <a:off x="4139649" y="356679"/>
        <a:ext cx="1719856" cy="1128843"/>
      </dsp:txXfrm>
    </dsp:sp>
    <dsp:sp modelId="{9F78710A-49AB-46E9-A0DE-E96F1D8DE3EF}">
      <dsp:nvSpPr>
        <dsp:cNvPr id="0" name=""/>
        <dsp:cNvSpPr/>
      </dsp:nvSpPr>
      <dsp:spPr>
        <a:xfrm rot="19440000">
          <a:off x="4914930" y="2350114"/>
          <a:ext cx="1888044" cy="610247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18CDF-DDC5-41B3-9FE9-64B37EB47FF7}">
      <dsp:nvSpPr>
        <dsp:cNvPr id="0" name=""/>
        <dsp:cNvSpPr/>
      </dsp:nvSpPr>
      <dsp:spPr>
        <a:xfrm>
          <a:off x="5873255" y="1500814"/>
          <a:ext cx="1498853" cy="119908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6">
              <a:shade val="25000"/>
              <a:satMod val="150000"/>
            </a:schemeClr>
          </a:contourClr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Relations sociales</a:t>
          </a:r>
          <a:endParaRPr lang="fr-FR" sz="1800" b="1" kern="1200" dirty="0"/>
        </a:p>
      </dsp:txBody>
      <dsp:txXfrm>
        <a:off x="5908375" y="1535934"/>
        <a:ext cx="1428613" cy="1128843"/>
      </dsp:txXfrm>
    </dsp:sp>
    <dsp:sp modelId="{EAB5827A-7BFB-44F0-A252-157EE2CA2FB2}">
      <dsp:nvSpPr>
        <dsp:cNvPr id="0" name=""/>
        <dsp:cNvSpPr/>
      </dsp:nvSpPr>
      <dsp:spPr>
        <a:xfrm>
          <a:off x="5485464" y="3703306"/>
          <a:ext cx="1757189" cy="61024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02AC0-9302-45E8-82BE-F826E31E58E6}">
      <dsp:nvSpPr>
        <dsp:cNvPr id="0" name=""/>
        <dsp:cNvSpPr/>
      </dsp:nvSpPr>
      <dsp:spPr>
        <a:xfrm>
          <a:off x="6493226" y="3408888"/>
          <a:ext cx="1498853" cy="119908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2">
              <a:shade val="25000"/>
              <a:satMod val="15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Paie</a:t>
          </a:r>
          <a:endParaRPr lang="fr-FR" sz="1800" b="1" kern="1200" dirty="0"/>
        </a:p>
      </dsp:txBody>
      <dsp:txXfrm>
        <a:off x="6528346" y="3444008"/>
        <a:ext cx="1428613" cy="1128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8BD25-ED07-40D0-BE4A-237998C37DC1}">
      <dsp:nvSpPr>
        <dsp:cNvPr id="0" name=""/>
        <dsp:cNvSpPr/>
      </dsp:nvSpPr>
      <dsp:spPr>
        <a:xfrm>
          <a:off x="321057" y="0"/>
          <a:ext cx="4958821" cy="5540480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5A628-9269-409B-9418-83B34F9BDE3F}">
      <dsp:nvSpPr>
        <dsp:cNvPr id="0" name=""/>
        <dsp:cNvSpPr/>
      </dsp:nvSpPr>
      <dsp:spPr>
        <a:xfrm>
          <a:off x="2571144" y="273239"/>
          <a:ext cx="3334015" cy="10799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Le Comité d’Entreprise </a:t>
          </a:r>
          <a:r>
            <a:rPr lang="fr-FR" sz="1400" kern="1200" dirty="0" smtClean="0"/>
            <a:t>: Il est consulté et émet des avis sur les questions importantes d’organisation, de gestion ou relatives à la marche générale de l’entreprise.</a:t>
          </a:r>
          <a:br>
            <a:rPr lang="fr-FR" sz="1400" kern="1200" dirty="0" smtClean="0"/>
          </a:br>
          <a:endParaRPr lang="fr-FR" sz="1400" kern="1200" dirty="0"/>
        </a:p>
      </dsp:txBody>
      <dsp:txXfrm>
        <a:off x="2623862" y="325957"/>
        <a:ext cx="3228579" cy="974505"/>
      </dsp:txXfrm>
    </dsp:sp>
    <dsp:sp modelId="{CECBC8CF-A725-4D51-9165-ED9CD3A918EE}">
      <dsp:nvSpPr>
        <dsp:cNvPr id="0" name=""/>
        <dsp:cNvSpPr/>
      </dsp:nvSpPr>
      <dsp:spPr>
        <a:xfrm>
          <a:off x="2571144" y="1590759"/>
          <a:ext cx="3334015" cy="12564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Les délégués du personnel </a:t>
          </a:r>
          <a:r>
            <a:rPr lang="fr-FR" sz="1400" kern="1200" dirty="0" smtClean="0"/>
            <a:t>: Représentent le personnel auprès de l’employeur et lui font part de toute réclamation individuelle ou collective en matière d’application de la réglementation du travail</a:t>
          </a:r>
          <a:endParaRPr lang="fr-FR" sz="1400" kern="1200" dirty="0"/>
        </a:p>
      </dsp:txBody>
      <dsp:txXfrm>
        <a:off x="2632479" y="1652094"/>
        <a:ext cx="3211345" cy="1133774"/>
      </dsp:txXfrm>
    </dsp:sp>
    <dsp:sp modelId="{5430B18A-D738-4634-8B0D-5E48B13E47B5}">
      <dsp:nvSpPr>
        <dsp:cNvPr id="0" name=""/>
        <dsp:cNvSpPr/>
      </dsp:nvSpPr>
      <dsp:spPr>
        <a:xfrm>
          <a:off x="2513685" y="3141305"/>
          <a:ext cx="3448932" cy="84922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Les délégués syndicaux </a:t>
          </a:r>
          <a:r>
            <a:rPr lang="fr-FR" sz="1400" kern="1200" dirty="0" smtClean="0"/>
            <a:t>: négocient les différents accords collectifs réglementaires : s</a:t>
          </a:r>
          <a:r>
            <a:rPr lang="fr-FR" sz="1400" kern="1200" dirty="0" smtClean="0">
              <a:sym typeface="Wingdings" panose="05000000000000000000" pitchFamily="2" charset="2"/>
            </a:rPr>
            <a:t>alaire/égalité/handicap…</a:t>
          </a:r>
          <a:endParaRPr lang="fr-FR" sz="1400" kern="1200" dirty="0"/>
        </a:p>
      </dsp:txBody>
      <dsp:txXfrm>
        <a:off x="2555141" y="3182761"/>
        <a:ext cx="3366020" cy="766316"/>
      </dsp:txXfrm>
    </dsp:sp>
    <dsp:sp modelId="{61D8492A-AD6B-4D68-90D7-0E2F461CF321}">
      <dsp:nvSpPr>
        <dsp:cNvPr id="0" name=""/>
        <dsp:cNvSpPr/>
      </dsp:nvSpPr>
      <dsp:spPr>
        <a:xfrm>
          <a:off x="2518356" y="4267402"/>
          <a:ext cx="3424137" cy="92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Le comité d’hygiène, de sécurité et de conditions de travail  (CHSCT) : </a:t>
          </a:r>
          <a:r>
            <a:rPr lang="fr-FR" sz="1400" kern="1200" dirty="0" smtClean="0"/>
            <a:t>contribue à la protection de la santé et de la sécurité des salariés et à l’amélioration de leurs conditions de travail</a:t>
          </a:r>
          <a:endParaRPr lang="fr-FR" sz="1400" kern="1200" dirty="0"/>
        </a:p>
      </dsp:txBody>
      <dsp:txXfrm>
        <a:off x="2563349" y="4312395"/>
        <a:ext cx="3334151" cy="831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347" cy="496491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343" y="0"/>
            <a:ext cx="2946347" cy="496491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>
              <a:defRPr sz="1200"/>
            </a:lvl1pPr>
          </a:lstStyle>
          <a:p>
            <a:fld id="{13F6BC83-F9B5-4A18-BDEE-40A957F00F59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093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30" tIns="45665" rIns="91330" bIns="45665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927" y="4716662"/>
            <a:ext cx="5439410" cy="4468416"/>
          </a:xfrm>
          <a:prstGeom prst="rect">
            <a:avLst/>
          </a:prstGeom>
        </p:spPr>
        <p:txBody>
          <a:bodyPr vert="horz" lIns="91330" tIns="45665" rIns="91330" bIns="45665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431600"/>
            <a:ext cx="2946347" cy="496491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343" y="9431600"/>
            <a:ext cx="2946347" cy="496491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>
              <a:defRPr sz="1200"/>
            </a:lvl1pPr>
          </a:lstStyle>
          <a:p>
            <a:fld id="{4C1E6477-BCA0-48D9-A623-F473F3FC82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30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7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0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0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485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0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409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E6477-BCA0-48D9-A623-F473F3FC826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48" y="260387"/>
            <a:ext cx="2260239" cy="5762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029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a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48" y="260387"/>
            <a:ext cx="2260239" cy="5762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0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mpara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48" y="260387"/>
            <a:ext cx="2260239" cy="5762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07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804248" y="260387"/>
            <a:ext cx="2260239" cy="5762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02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January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January 23,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7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8640"/>
            <a:ext cx="5256584" cy="65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7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1400" dirty="0"/>
              <a:t>Les métiers des Ressources Humaines</a:t>
            </a:r>
          </a:p>
          <a:p>
            <a:endParaRPr lang="fr-FR" dirty="0"/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2364253046"/>
              </p:ext>
            </p:extLst>
          </p:nvPr>
        </p:nvGraphicFramePr>
        <p:xfrm>
          <a:off x="323528" y="1196752"/>
          <a:ext cx="849694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1400" dirty="0"/>
              <a:t>Les métiers des Ressources Humaines</a:t>
            </a:r>
          </a:p>
          <a:p>
            <a:endParaRPr lang="fr-FR" dirty="0"/>
          </a:p>
        </p:txBody>
      </p:sp>
      <p:grpSp>
        <p:nvGrpSpPr>
          <p:cNvPr id="4" name="Groupe 2"/>
          <p:cNvGrpSpPr/>
          <p:nvPr/>
        </p:nvGrpSpPr>
        <p:grpSpPr>
          <a:xfrm>
            <a:off x="236525" y="1567543"/>
            <a:ext cx="2931319" cy="3492778"/>
            <a:chOff x="502144" y="4009086"/>
            <a:chExt cx="2363185" cy="2387008"/>
          </a:xfrm>
          <a:solidFill>
            <a:schemeClr val="accent2"/>
          </a:solidFill>
        </p:grpSpPr>
        <p:sp>
          <p:nvSpPr>
            <p:cNvPr id="5" name="Rectangle 3"/>
            <p:cNvSpPr/>
            <p:nvPr/>
          </p:nvSpPr>
          <p:spPr>
            <a:xfrm>
              <a:off x="525538" y="4168008"/>
              <a:ext cx="2234044" cy="2173783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175198 w 2776580"/>
                <a:gd name="connsiteY0" fmla="*/ 0 h 2827362"/>
                <a:gd name="connsiteX1" fmla="*/ 2776580 w 2776580"/>
                <a:gd name="connsiteY1" fmla="*/ 95250 h 2827362"/>
                <a:gd name="connsiteX2" fmla="*/ 2674980 w 2776580"/>
                <a:gd name="connsiteY2" fmla="*/ 2827362 h 2827362"/>
                <a:gd name="connsiteX3" fmla="*/ 47990 w 2776580"/>
                <a:gd name="connsiteY3" fmla="*/ 2586062 h 2827362"/>
                <a:gd name="connsiteX4" fmla="*/ 175198 w 2776580"/>
                <a:gd name="connsiteY4" fmla="*/ 0 h 2827362"/>
                <a:gd name="connsiteX0" fmla="*/ 175198 w 2776580"/>
                <a:gd name="connsiteY0" fmla="*/ 0 h 2782269"/>
                <a:gd name="connsiteX1" fmla="*/ 2776580 w 2776580"/>
                <a:gd name="connsiteY1" fmla="*/ 95250 h 2782269"/>
                <a:gd name="connsiteX2" fmla="*/ 2690881 w 2776580"/>
                <a:gd name="connsiteY2" fmla="*/ 2771708 h 2782269"/>
                <a:gd name="connsiteX3" fmla="*/ 47990 w 2776580"/>
                <a:gd name="connsiteY3" fmla="*/ 2586062 h 2782269"/>
                <a:gd name="connsiteX4" fmla="*/ 175198 w 2776580"/>
                <a:gd name="connsiteY4" fmla="*/ 0 h 2782269"/>
                <a:gd name="connsiteX0" fmla="*/ 175198 w 2776580"/>
                <a:gd name="connsiteY0" fmla="*/ 0 h 2773467"/>
                <a:gd name="connsiteX1" fmla="*/ 2776580 w 2776580"/>
                <a:gd name="connsiteY1" fmla="*/ 95250 h 2773467"/>
                <a:gd name="connsiteX2" fmla="*/ 2762436 w 2776580"/>
                <a:gd name="connsiteY2" fmla="*/ 2755807 h 2773467"/>
                <a:gd name="connsiteX3" fmla="*/ 47990 w 2776580"/>
                <a:gd name="connsiteY3" fmla="*/ 2586062 h 2773467"/>
                <a:gd name="connsiteX4" fmla="*/ 175198 w 2776580"/>
                <a:gd name="connsiteY4" fmla="*/ 0 h 2773467"/>
                <a:gd name="connsiteX0" fmla="*/ 175198 w 2794791"/>
                <a:gd name="connsiteY0" fmla="*/ 0 h 2777766"/>
                <a:gd name="connsiteX1" fmla="*/ 2776580 w 2794791"/>
                <a:gd name="connsiteY1" fmla="*/ 95250 h 2777766"/>
                <a:gd name="connsiteX2" fmla="*/ 2794238 w 2794791"/>
                <a:gd name="connsiteY2" fmla="*/ 2763757 h 2777766"/>
                <a:gd name="connsiteX3" fmla="*/ 47990 w 2794791"/>
                <a:gd name="connsiteY3" fmla="*/ 2586062 h 2777766"/>
                <a:gd name="connsiteX4" fmla="*/ 175198 w 2794791"/>
                <a:gd name="connsiteY4" fmla="*/ 0 h 2777766"/>
                <a:gd name="connsiteX0" fmla="*/ 175198 w 2834230"/>
                <a:gd name="connsiteY0" fmla="*/ 0 h 2777766"/>
                <a:gd name="connsiteX1" fmla="*/ 2776580 w 2834230"/>
                <a:gd name="connsiteY1" fmla="*/ 95250 h 2777766"/>
                <a:gd name="connsiteX2" fmla="*/ 2833991 w 2834230"/>
                <a:gd name="connsiteY2" fmla="*/ 2763757 h 2777766"/>
                <a:gd name="connsiteX3" fmla="*/ 47990 w 2834230"/>
                <a:gd name="connsiteY3" fmla="*/ 2586062 h 2777766"/>
                <a:gd name="connsiteX4" fmla="*/ 175198 w 2834230"/>
                <a:gd name="connsiteY4" fmla="*/ 0 h 2777766"/>
                <a:gd name="connsiteX0" fmla="*/ 175198 w 2881835"/>
                <a:gd name="connsiteY0" fmla="*/ 0 h 2782269"/>
                <a:gd name="connsiteX1" fmla="*/ 2776580 w 2881835"/>
                <a:gd name="connsiteY1" fmla="*/ 95250 h 2782269"/>
                <a:gd name="connsiteX2" fmla="*/ 2881694 w 2881835"/>
                <a:gd name="connsiteY2" fmla="*/ 2771707 h 2782269"/>
                <a:gd name="connsiteX3" fmla="*/ 47990 w 2881835"/>
                <a:gd name="connsiteY3" fmla="*/ 2586062 h 2782269"/>
                <a:gd name="connsiteX4" fmla="*/ 175198 w 2881835"/>
                <a:gd name="connsiteY4" fmla="*/ 0 h 2782269"/>
                <a:gd name="connsiteX0" fmla="*/ 175198 w 2858020"/>
                <a:gd name="connsiteY0" fmla="*/ 0 h 2769357"/>
                <a:gd name="connsiteX1" fmla="*/ 2776580 w 2858020"/>
                <a:gd name="connsiteY1" fmla="*/ 95250 h 2769357"/>
                <a:gd name="connsiteX2" fmla="*/ 2857843 w 2858020"/>
                <a:gd name="connsiteY2" fmla="*/ 2747855 h 2769357"/>
                <a:gd name="connsiteX3" fmla="*/ 47990 w 2858020"/>
                <a:gd name="connsiteY3" fmla="*/ 2586062 h 2769357"/>
                <a:gd name="connsiteX4" fmla="*/ 175198 w 2858020"/>
                <a:gd name="connsiteY4" fmla="*/ 0 h 2769357"/>
                <a:gd name="connsiteX0" fmla="*/ 215022 w 2853154"/>
                <a:gd name="connsiteY0" fmla="*/ 0 h 2769357"/>
                <a:gd name="connsiteX1" fmla="*/ 2771714 w 2853154"/>
                <a:gd name="connsiteY1" fmla="*/ 95250 h 2769357"/>
                <a:gd name="connsiteX2" fmla="*/ 2852977 w 2853154"/>
                <a:gd name="connsiteY2" fmla="*/ 2747855 h 2769357"/>
                <a:gd name="connsiteX3" fmla="*/ 43124 w 2853154"/>
                <a:gd name="connsiteY3" fmla="*/ 2586062 h 2769357"/>
                <a:gd name="connsiteX4" fmla="*/ 215022 w 2853154"/>
                <a:gd name="connsiteY4" fmla="*/ 0 h 2769357"/>
                <a:gd name="connsiteX0" fmla="*/ 210546 w 2853644"/>
                <a:gd name="connsiteY0" fmla="*/ 0 h 2810809"/>
                <a:gd name="connsiteX1" fmla="*/ 2772204 w 2853644"/>
                <a:gd name="connsiteY1" fmla="*/ 136702 h 2810809"/>
                <a:gd name="connsiteX2" fmla="*/ 2853467 w 2853644"/>
                <a:gd name="connsiteY2" fmla="*/ 2789307 h 2810809"/>
                <a:gd name="connsiteX3" fmla="*/ 43614 w 2853644"/>
                <a:gd name="connsiteY3" fmla="*/ 2627514 h 2810809"/>
                <a:gd name="connsiteX4" fmla="*/ 210546 w 2853644"/>
                <a:gd name="connsiteY4" fmla="*/ 0 h 2810809"/>
                <a:gd name="connsiteX0" fmla="*/ 186033 w 2829131"/>
                <a:gd name="connsiteY0" fmla="*/ 0 h 2801315"/>
                <a:gd name="connsiteX1" fmla="*/ 2747691 w 2829131"/>
                <a:gd name="connsiteY1" fmla="*/ 136702 h 2801315"/>
                <a:gd name="connsiteX2" fmla="*/ 2828954 w 2829131"/>
                <a:gd name="connsiteY2" fmla="*/ 2789307 h 2801315"/>
                <a:gd name="connsiteX3" fmla="*/ 46548 w 2829131"/>
                <a:gd name="connsiteY3" fmla="*/ 2607057 h 2801315"/>
                <a:gd name="connsiteX4" fmla="*/ 186033 w 2829131"/>
                <a:gd name="connsiteY4" fmla="*/ 0 h 28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31" h="2801315">
                  <a:moveTo>
                    <a:pt x="186033" y="0"/>
                  </a:moveTo>
                  <a:lnTo>
                    <a:pt x="2747691" y="136702"/>
                  </a:lnTo>
                  <a:cubicBezTo>
                    <a:pt x="2742976" y="1023554"/>
                    <a:pt x="2833669" y="1902455"/>
                    <a:pt x="2828954" y="2789307"/>
                  </a:cubicBezTo>
                  <a:cubicBezTo>
                    <a:pt x="1927891" y="2766024"/>
                    <a:pt x="1233361" y="2903390"/>
                    <a:pt x="46548" y="2607057"/>
                  </a:cubicBezTo>
                  <a:cubicBezTo>
                    <a:pt x="-112202" y="1776786"/>
                    <a:pt x="186033" y="862021"/>
                    <a:pt x="18603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39700" dist="139700" dir="8100000" algn="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3"/>
            <p:cNvSpPr/>
            <p:nvPr/>
          </p:nvSpPr>
          <p:spPr>
            <a:xfrm>
              <a:off x="502144" y="4009086"/>
              <a:ext cx="2363185" cy="2387008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9145" h="2827362">
                  <a:moveTo>
                    <a:pt x="70555" y="0"/>
                  </a:moveTo>
                  <a:lnTo>
                    <a:pt x="2799145" y="95250"/>
                  </a:lnTo>
                  <a:lnTo>
                    <a:pt x="2697545" y="2827362"/>
                  </a:lnTo>
                  <a:cubicBezTo>
                    <a:pt x="1796482" y="2804079"/>
                    <a:pt x="1257368" y="2882395"/>
                    <a:pt x="70555" y="2586062"/>
                  </a:cubicBezTo>
                  <a:cubicBezTo>
                    <a:pt x="-88195" y="1755791"/>
                    <a:pt x="70555" y="862021"/>
                    <a:pt x="705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/>
          <p:cNvSpPr/>
          <p:nvPr/>
        </p:nvSpPr>
        <p:spPr>
          <a:xfrm rot="120000">
            <a:off x="304899" y="2180676"/>
            <a:ext cx="27718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Contrat de travail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bg1"/>
                </a:solidFill>
              </a:rPr>
              <a:t>Gestion du </a:t>
            </a:r>
            <a:r>
              <a:rPr lang="fr-FR" sz="1600" dirty="0" smtClean="0">
                <a:solidFill>
                  <a:schemeClr val="bg1"/>
                </a:solidFill>
              </a:rPr>
              <a:t>temps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Compétences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Salaire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Entretiens évaluation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Bien être au travail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Handicap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Egalité homme/femme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Intergénérationnel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11" name="Groupe 2"/>
          <p:cNvGrpSpPr/>
          <p:nvPr/>
        </p:nvGrpSpPr>
        <p:grpSpPr>
          <a:xfrm>
            <a:off x="3200611" y="1715335"/>
            <a:ext cx="2952328" cy="3492778"/>
            <a:chOff x="502144" y="4009086"/>
            <a:chExt cx="2363185" cy="2387008"/>
          </a:xfrm>
          <a:solidFill>
            <a:schemeClr val="accent3"/>
          </a:solidFill>
        </p:grpSpPr>
        <p:sp>
          <p:nvSpPr>
            <p:cNvPr id="12" name="Rectangle 3"/>
            <p:cNvSpPr/>
            <p:nvPr/>
          </p:nvSpPr>
          <p:spPr>
            <a:xfrm>
              <a:off x="525538" y="4168008"/>
              <a:ext cx="2234044" cy="2173783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175198 w 2776580"/>
                <a:gd name="connsiteY0" fmla="*/ 0 h 2827362"/>
                <a:gd name="connsiteX1" fmla="*/ 2776580 w 2776580"/>
                <a:gd name="connsiteY1" fmla="*/ 95250 h 2827362"/>
                <a:gd name="connsiteX2" fmla="*/ 2674980 w 2776580"/>
                <a:gd name="connsiteY2" fmla="*/ 2827362 h 2827362"/>
                <a:gd name="connsiteX3" fmla="*/ 47990 w 2776580"/>
                <a:gd name="connsiteY3" fmla="*/ 2586062 h 2827362"/>
                <a:gd name="connsiteX4" fmla="*/ 175198 w 2776580"/>
                <a:gd name="connsiteY4" fmla="*/ 0 h 2827362"/>
                <a:gd name="connsiteX0" fmla="*/ 175198 w 2776580"/>
                <a:gd name="connsiteY0" fmla="*/ 0 h 2782269"/>
                <a:gd name="connsiteX1" fmla="*/ 2776580 w 2776580"/>
                <a:gd name="connsiteY1" fmla="*/ 95250 h 2782269"/>
                <a:gd name="connsiteX2" fmla="*/ 2690881 w 2776580"/>
                <a:gd name="connsiteY2" fmla="*/ 2771708 h 2782269"/>
                <a:gd name="connsiteX3" fmla="*/ 47990 w 2776580"/>
                <a:gd name="connsiteY3" fmla="*/ 2586062 h 2782269"/>
                <a:gd name="connsiteX4" fmla="*/ 175198 w 2776580"/>
                <a:gd name="connsiteY4" fmla="*/ 0 h 2782269"/>
                <a:gd name="connsiteX0" fmla="*/ 175198 w 2776580"/>
                <a:gd name="connsiteY0" fmla="*/ 0 h 2773467"/>
                <a:gd name="connsiteX1" fmla="*/ 2776580 w 2776580"/>
                <a:gd name="connsiteY1" fmla="*/ 95250 h 2773467"/>
                <a:gd name="connsiteX2" fmla="*/ 2762436 w 2776580"/>
                <a:gd name="connsiteY2" fmla="*/ 2755807 h 2773467"/>
                <a:gd name="connsiteX3" fmla="*/ 47990 w 2776580"/>
                <a:gd name="connsiteY3" fmla="*/ 2586062 h 2773467"/>
                <a:gd name="connsiteX4" fmla="*/ 175198 w 2776580"/>
                <a:gd name="connsiteY4" fmla="*/ 0 h 2773467"/>
                <a:gd name="connsiteX0" fmla="*/ 175198 w 2794791"/>
                <a:gd name="connsiteY0" fmla="*/ 0 h 2777766"/>
                <a:gd name="connsiteX1" fmla="*/ 2776580 w 2794791"/>
                <a:gd name="connsiteY1" fmla="*/ 95250 h 2777766"/>
                <a:gd name="connsiteX2" fmla="*/ 2794238 w 2794791"/>
                <a:gd name="connsiteY2" fmla="*/ 2763757 h 2777766"/>
                <a:gd name="connsiteX3" fmla="*/ 47990 w 2794791"/>
                <a:gd name="connsiteY3" fmla="*/ 2586062 h 2777766"/>
                <a:gd name="connsiteX4" fmla="*/ 175198 w 2794791"/>
                <a:gd name="connsiteY4" fmla="*/ 0 h 2777766"/>
                <a:gd name="connsiteX0" fmla="*/ 175198 w 2834230"/>
                <a:gd name="connsiteY0" fmla="*/ 0 h 2777766"/>
                <a:gd name="connsiteX1" fmla="*/ 2776580 w 2834230"/>
                <a:gd name="connsiteY1" fmla="*/ 95250 h 2777766"/>
                <a:gd name="connsiteX2" fmla="*/ 2833991 w 2834230"/>
                <a:gd name="connsiteY2" fmla="*/ 2763757 h 2777766"/>
                <a:gd name="connsiteX3" fmla="*/ 47990 w 2834230"/>
                <a:gd name="connsiteY3" fmla="*/ 2586062 h 2777766"/>
                <a:gd name="connsiteX4" fmla="*/ 175198 w 2834230"/>
                <a:gd name="connsiteY4" fmla="*/ 0 h 2777766"/>
                <a:gd name="connsiteX0" fmla="*/ 175198 w 2881835"/>
                <a:gd name="connsiteY0" fmla="*/ 0 h 2782269"/>
                <a:gd name="connsiteX1" fmla="*/ 2776580 w 2881835"/>
                <a:gd name="connsiteY1" fmla="*/ 95250 h 2782269"/>
                <a:gd name="connsiteX2" fmla="*/ 2881694 w 2881835"/>
                <a:gd name="connsiteY2" fmla="*/ 2771707 h 2782269"/>
                <a:gd name="connsiteX3" fmla="*/ 47990 w 2881835"/>
                <a:gd name="connsiteY3" fmla="*/ 2586062 h 2782269"/>
                <a:gd name="connsiteX4" fmla="*/ 175198 w 2881835"/>
                <a:gd name="connsiteY4" fmla="*/ 0 h 2782269"/>
                <a:gd name="connsiteX0" fmla="*/ 175198 w 2858020"/>
                <a:gd name="connsiteY0" fmla="*/ 0 h 2769357"/>
                <a:gd name="connsiteX1" fmla="*/ 2776580 w 2858020"/>
                <a:gd name="connsiteY1" fmla="*/ 95250 h 2769357"/>
                <a:gd name="connsiteX2" fmla="*/ 2857843 w 2858020"/>
                <a:gd name="connsiteY2" fmla="*/ 2747855 h 2769357"/>
                <a:gd name="connsiteX3" fmla="*/ 47990 w 2858020"/>
                <a:gd name="connsiteY3" fmla="*/ 2586062 h 2769357"/>
                <a:gd name="connsiteX4" fmla="*/ 175198 w 2858020"/>
                <a:gd name="connsiteY4" fmla="*/ 0 h 2769357"/>
                <a:gd name="connsiteX0" fmla="*/ 215022 w 2853154"/>
                <a:gd name="connsiteY0" fmla="*/ 0 h 2769357"/>
                <a:gd name="connsiteX1" fmla="*/ 2771714 w 2853154"/>
                <a:gd name="connsiteY1" fmla="*/ 95250 h 2769357"/>
                <a:gd name="connsiteX2" fmla="*/ 2852977 w 2853154"/>
                <a:gd name="connsiteY2" fmla="*/ 2747855 h 2769357"/>
                <a:gd name="connsiteX3" fmla="*/ 43124 w 2853154"/>
                <a:gd name="connsiteY3" fmla="*/ 2586062 h 2769357"/>
                <a:gd name="connsiteX4" fmla="*/ 215022 w 2853154"/>
                <a:gd name="connsiteY4" fmla="*/ 0 h 2769357"/>
                <a:gd name="connsiteX0" fmla="*/ 210546 w 2853644"/>
                <a:gd name="connsiteY0" fmla="*/ 0 h 2810809"/>
                <a:gd name="connsiteX1" fmla="*/ 2772204 w 2853644"/>
                <a:gd name="connsiteY1" fmla="*/ 136702 h 2810809"/>
                <a:gd name="connsiteX2" fmla="*/ 2853467 w 2853644"/>
                <a:gd name="connsiteY2" fmla="*/ 2789307 h 2810809"/>
                <a:gd name="connsiteX3" fmla="*/ 43614 w 2853644"/>
                <a:gd name="connsiteY3" fmla="*/ 2627514 h 2810809"/>
                <a:gd name="connsiteX4" fmla="*/ 210546 w 2853644"/>
                <a:gd name="connsiteY4" fmla="*/ 0 h 2810809"/>
                <a:gd name="connsiteX0" fmla="*/ 186033 w 2829131"/>
                <a:gd name="connsiteY0" fmla="*/ 0 h 2801315"/>
                <a:gd name="connsiteX1" fmla="*/ 2747691 w 2829131"/>
                <a:gd name="connsiteY1" fmla="*/ 136702 h 2801315"/>
                <a:gd name="connsiteX2" fmla="*/ 2828954 w 2829131"/>
                <a:gd name="connsiteY2" fmla="*/ 2789307 h 2801315"/>
                <a:gd name="connsiteX3" fmla="*/ 46548 w 2829131"/>
                <a:gd name="connsiteY3" fmla="*/ 2607057 h 2801315"/>
                <a:gd name="connsiteX4" fmla="*/ 186033 w 2829131"/>
                <a:gd name="connsiteY4" fmla="*/ 0 h 28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31" h="2801315">
                  <a:moveTo>
                    <a:pt x="186033" y="0"/>
                  </a:moveTo>
                  <a:lnTo>
                    <a:pt x="2747691" y="136702"/>
                  </a:lnTo>
                  <a:cubicBezTo>
                    <a:pt x="2742976" y="1023554"/>
                    <a:pt x="2833669" y="1902455"/>
                    <a:pt x="2828954" y="2789307"/>
                  </a:cubicBezTo>
                  <a:cubicBezTo>
                    <a:pt x="1927891" y="2766024"/>
                    <a:pt x="1233361" y="2903390"/>
                    <a:pt x="46548" y="2607057"/>
                  </a:cubicBezTo>
                  <a:cubicBezTo>
                    <a:pt x="-112202" y="1776786"/>
                    <a:pt x="186033" y="862021"/>
                    <a:pt x="1860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outerShdw blurRad="139700" dist="139700" dir="8100000" algn="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3"/>
            <p:cNvSpPr/>
            <p:nvPr/>
          </p:nvSpPr>
          <p:spPr>
            <a:xfrm>
              <a:off x="502144" y="4009086"/>
              <a:ext cx="2363185" cy="2387008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9145" h="2827362">
                  <a:moveTo>
                    <a:pt x="70555" y="0"/>
                  </a:moveTo>
                  <a:lnTo>
                    <a:pt x="2799145" y="95250"/>
                  </a:lnTo>
                  <a:lnTo>
                    <a:pt x="2697545" y="2827362"/>
                  </a:lnTo>
                  <a:cubicBezTo>
                    <a:pt x="1796482" y="2804079"/>
                    <a:pt x="1257368" y="2882395"/>
                    <a:pt x="70555" y="2586062"/>
                  </a:cubicBezTo>
                  <a:cubicBezTo>
                    <a:pt x="-88195" y="1755791"/>
                    <a:pt x="70555" y="862021"/>
                    <a:pt x="705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 rot="120000">
            <a:off x="3457383" y="2197463"/>
            <a:ext cx="25360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Garant </a:t>
            </a:r>
            <a:r>
              <a:rPr lang="fr-FR" sz="1600" dirty="0">
                <a:solidFill>
                  <a:schemeClr val="bg1"/>
                </a:solidFill>
              </a:rPr>
              <a:t>des bonnes pratiques et </a:t>
            </a:r>
            <a:r>
              <a:rPr lang="fr-FR" sz="1600" dirty="0" smtClean="0">
                <a:solidFill>
                  <a:schemeClr val="bg1"/>
                </a:solidFill>
              </a:rPr>
              <a:t>des procédures mises en œuvre dans l’entreprise selon le respect de la réglementation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Rôle de </a:t>
            </a:r>
            <a:r>
              <a:rPr lang="fr-FR" sz="1600" dirty="0" smtClean="0">
                <a:solidFill>
                  <a:schemeClr val="bg1"/>
                </a:solidFill>
              </a:rPr>
              <a:t>médiateur</a:t>
            </a:r>
            <a:endParaRPr lang="fr-FR" sz="1600" dirty="0">
              <a:solidFill>
                <a:schemeClr val="bg1"/>
              </a:solidFill>
            </a:endParaRPr>
          </a:p>
        </p:txBody>
      </p:sp>
      <p:grpSp>
        <p:nvGrpSpPr>
          <p:cNvPr id="16" name="Groupe 2"/>
          <p:cNvGrpSpPr/>
          <p:nvPr/>
        </p:nvGrpSpPr>
        <p:grpSpPr>
          <a:xfrm>
            <a:off x="6264369" y="1825961"/>
            <a:ext cx="2771800" cy="3574087"/>
            <a:chOff x="502144" y="4009086"/>
            <a:chExt cx="2363185" cy="2387008"/>
          </a:xfrm>
          <a:solidFill>
            <a:schemeClr val="accent4"/>
          </a:solidFill>
        </p:grpSpPr>
        <p:sp>
          <p:nvSpPr>
            <p:cNvPr id="17" name="Rectangle 3"/>
            <p:cNvSpPr/>
            <p:nvPr/>
          </p:nvSpPr>
          <p:spPr>
            <a:xfrm>
              <a:off x="525538" y="4168008"/>
              <a:ext cx="2234044" cy="2173783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175198 w 2776580"/>
                <a:gd name="connsiteY0" fmla="*/ 0 h 2827362"/>
                <a:gd name="connsiteX1" fmla="*/ 2776580 w 2776580"/>
                <a:gd name="connsiteY1" fmla="*/ 95250 h 2827362"/>
                <a:gd name="connsiteX2" fmla="*/ 2674980 w 2776580"/>
                <a:gd name="connsiteY2" fmla="*/ 2827362 h 2827362"/>
                <a:gd name="connsiteX3" fmla="*/ 47990 w 2776580"/>
                <a:gd name="connsiteY3" fmla="*/ 2586062 h 2827362"/>
                <a:gd name="connsiteX4" fmla="*/ 175198 w 2776580"/>
                <a:gd name="connsiteY4" fmla="*/ 0 h 2827362"/>
                <a:gd name="connsiteX0" fmla="*/ 175198 w 2776580"/>
                <a:gd name="connsiteY0" fmla="*/ 0 h 2782269"/>
                <a:gd name="connsiteX1" fmla="*/ 2776580 w 2776580"/>
                <a:gd name="connsiteY1" fmla="*/ 95250 h 2782269"/>
                <a:gd name="connsiteX2" fmla="*/ 2690881 w 2776580"/>
                <a:gd name="connsiteY2" fmla="*/ 2771708 h 2782269"/>
                <a:gd name="connsiteX3" fmla="*/ 47990 w 2776580"/>
                <a:gd name="connsiteY3" fmla="*/ 2586062 h 2782269"/>
                <a:gd name="connsiteX4" fmla="*/ 175198 w 2776580"/>
                <a:gd name="connsiteY4" fmla="*/ 0 h 2782269"/>
                <a:gd name="connsiteX0" fmla="*/ 175198 w 2776580"/>
                <a:gd name="connsiteY0" fmla="*/ 0 h 2773467"/>
                <a:gd name="connsiteX1" fmla="*/ 2776580 w 2776580"/>
                <a:gd name="connsiteY1" fmla="*/ 95250 h 2773467"/>
                <a:gd name="connsiteX2" fmla="*/ 2762436 w 2776580"/>
                <a:gd name="connsiteY2" fmla="*/ 2755807 h 2773467"/>
                <a:gd name="connsiteX3" fmla="*/ 47990 w 2776580"/>
                <a:gd name="connsiteY3" fmla="*/ 2586062 h 2773467"/>
                <a:gd name="connsiteX4" fmla="*/ 175198 w 2776580"/>
                <a:gd name="connsiteY4" fmla="*/ 0 h 2773467"/>
                <a:gd name="connsiteX0" fmla="*/ 175198 w 2794791"/>
                <a:gd name="connsiteY0" fmla="*/ 0 h 2777766"/>
                <a:gd name="connsiteX1" fmla="*/ 2776580 w 2794791"/>
                <a:gd name="connsiteY1" fmla="*/ 95250 h 2777766"/>
                <a:gd name="connsiteX2" fmla="*/ 2794238 w 2794791"/>
                <a:gd name="connsiteY2" fmla="*/ 2763757 h 2777766"/>
                <a:gd name="connsiteX3" fmla="*/ 47990 w 2794791"/>
                <a:gd name="connsiteY3" fmla="*/ 2586062 h 2777766"/>
                <a:gd name="connsiteX4" fmla="*/ 175198 w 2794791"/>
                <a:gd name="connsiteY4" fmla="*/ 0 h 2777766"/>
                <a:gd name="connsiteX0" fmla="*/ 175198 w 2834230"/>
                <a:gd name="connsiteY0" fmla="*/ 0 h 2777766"/>
                <a:gd name="connsiteX1" fmla="*/ 2776580 w 2834230"/>
                <a:gd name="connsiteY1" fmla="*/ 95250 h 2777766"/>
                <a:gd name="connsiteX2" fmla="*/ 2833991 w 2834230"/>
                <a:gd name="connsiteY2" fmla="*/ 2763757 h 2777766"/>
                <a:gd name="connsiteX3" fmla="*/ 47990 w 2834230"/>
                <a:gd name="connsiteY3" fmla="*/ 2586062 h 2777766"/>
                <a:gd name="connsiteX4" fmla="*/ 175198 w 2834230"/>
                <a:gd name="connsiteY4" fmla="*/ 0 h 2777766"/>
                <a:gd name="connsiteX0" fmla="*/ 175198 w 2881835"/>
                <a:gd name="connsiteY0" fmla="*/ 0 h 2782269"/>
                <a:gd name="connsiteX1" fmla="*/ 2776580 w 2881835"/>
                <a:gd name="connsiteY1" fmla="*/ 95250 h 2782269"/>
                <a:gd name="connsiteX2" fmla="*/ 2881694 w 2881835"/>
                <a:gd name="connsiteY2" fmla="*/ 2771707 h 2782269"/>
                <a:gd name="connsiteX3" fmla="*/ 47990 w 2881835"/>
                <a:gd name="connsiteY3" fmla="*/ 2586062 h 2782269"/>
                <a:gd name="connsiteX4" fmla="*/ 175198 w 2881835"/>
                <a:gd name="connsiteY4" fmla="*/ 0 h 2782269"/>
                <a:gd name="connsiteX0" fmla="*/ 175198 w 2858020"/>
                <a:gd name="connsiteY0" fmla="*/ 0 h 2769357"/>
                <a:gd name="connsiteX1" fmla="*/ 2776580 w 2858020"/>
                <a:gd name="connsiteY1" fmla="*/ 95250 h 2769357"/>
                <a:gd name="connsiteX2" fmla="*/ 2857843 w 2858020"/>
                <a:gd name="connsiteY2" fmla="*/ 2747855 h 2769357"/>
                <a:gd name="connsiteX3" fmla="*/ 47990 w 2858020"/>
                <a:gd name="connsiteY3" fmla="*/ 2586062 h 2769357"/>
                <a:gd name="connsiteX4" fmla="*/ 175198 w 2858020"/>
                <a:gd name="connsiteY4" fmla="*/ 0 h 2769357"/>
                <a:gd name="connsiteX0" fmla="*/ 215022 w 2853154"/>
                <a:gd name="connsiteY0" fmla="*/ 0 h 2769357"/>
                <a:gd name="connsiteX1" fmla="*/ 2771714 w 2853154"/>
                <a:gd name="connsiteY1" fmla="*/ 95250 h 2769357"/>
                <a:gd name="connsiteX2" fmla="*/ 2852977 w 2853154"/>
                <a:gd name="connsiteY2" fmla="*/ 2747855 h 2769357"/>
                <a:gd name="connsiteX3" fmla="*/ 43124 w 2853154"/>
                <a:gd name="connsiteY3" fmla="*/ 2586062 h 2769357"/>
                <a:gd name="connsiteX4" fmla="*/ 215022 w 2853154"/>
                <a:gd name="connsiteY4" fmla="*/ 0 h 2769357"/>
                <a:gd name="connsiteX0" fmla="*/ 210546 w 2853644"/>
                <a:gd name="connsiteY0" fmla="*/ 0 h 2810809"/>
                <a:gd name="connsiteX1" fmla="*/ 2772204 w 2853644"/>
                <a:gd name="connsiteY1" fmla="*/ 136702 h 2810809"/>
                <a:gd name="connsiteX2" fmla="*/ 2853467 w 2853644"/>
                <a:gd name="connsiteY2" fmla="*/ 2789307 h 2810809"/>
                <a:gd name="connsiteX3" fmla="*/ 43614 w 2853644"/>
                <a:gd name="connsiteY3" fmla="*/ 2627514 h 2810809"/>
                <a:gd name="connsiteX4" fmla="*/ 210546 w 2853644"/>
                <a:gd name="connsiteY4" fmla="*/ 0 h 2810809"/>
                <a:gd name="connsiteX0" fmla="*/ 186033 w 2829131"/>
                <a:gd name="connsiteY0" fmla="*/ 0 h 2801315"/>
                <a:gd name="connsiteX1" fmla="*/ 2747691 w 2829131"/>
                <a:gd name="connsiteY1" fmla="*/ 136702 h 2801315"/>
                <a:gd name="connsiteX2" fmla="*/ 2828954 w 2829131"/>
                <a:gd name="connsiteY2" fmla="*/ 2789307 h 2801315"/>
                <a:gd name="connsiteX3" fmla="*/ 46548 w 2829131"/>
                <a:gd name="connsiteY3" fmla="*/ 2607057 h 2801315"/>
                <a:gd name="connsiteX4" fmla="*/ 186033 w 2829131"/>
                <a:gd name="connsiteY4" fmla="*/ 0 h 28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131" h="2801315">
                  <a:moveTo>
                    <a:pt x="186033" y="0"/>
                  </a:moveTo>
                  <a:lnTo>
                    <a:pt x="2747691" y="136702"/>
                  </a:lnTo>
                  <a:cubicBezTo>
                    <a:pt x="2742976" y="1023554"/>
                    <a:pt x="2833669" y="1902455"/>
                    <a:pt x="2828954" y="2789307"/>
                  </a:cubicBezTo>
                  <a:cubicBezTo>
                    <a:pt x="1927891" y="2766024"/>
                    <a:pt x="1233361" y="2903390"/>
                    <a:pt x="46548" y="2607057"/>
                  </a:cubicBezTo>
                  <a:cubicBezTo>
                    <a:pt x="-112202" y="1776786"/>
                    <a:pt x="186033" y="862021"/>
                    <a:pt x="18603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outerShdw blurRad="139700" dist="139700" dir="8100000" algn="tr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3"/>
            <p:cNvSpPr/>
            <p:nvPr/>
          </p:nvSpPr>
          <p:spPr>
            <a:xfrm>
              <a:off x="502144" y="4009086"/>
              <a:ext cx="2363185" cy="2387008"/>
            </a:xfrm>
            <a:custGeom>
              <a:avLst/>
              <a:gdLst>
                <a:gd name="connsiteX0" fmla="*/ 0 w 2798440"/>
                <a:gd name="connsiteY0" fmla="*/ 0 h 2808312"/>
                <a:gd name="connsiteX1" fmla="*/ 2798440 w 2798440"/>
                <a:gd name="connsiteY1" fmla="*/ 0 h 2808312"/>
                <a:gd name="connsiteX2" fmla="*/ 2798440 w 2798440"/>
                <a:gd name="connsiteY2" fmla="*/ 2808312 h 2808312"/>
                <a:gd name="connsiteX3" fmla="*/ 0 w 2798440"/>
                <a:gd name="connsiteY3" fmla="*/ 2808312 h 2808312"/>
                <a:gd name="connsiteX4" fmla="*/ 0 w 2798440"/>
                <a:gd name="connsiteY4" fmla="*/ 0 h 2808312"/>
                <a:gd name="connsiteX0" fmla="*/ 0 w 2900040"/>
                <a:gd name="connsiteY0" fmla="*/ 0 h 2808312"/>
                <a:gd name="connsiteX1" fmla="*/ 2900040 w 2900040"/>
                <a:gd name="connsiteY1" fmla="*/ 76200 h 2808312"/>
                <a:gd name="connsiteX2" fmla="*/ 2798440 w 2900040"/>
                <a:gd name="connsiteY2" fmla="*/ 2808312 h 2808312"/>
                <a:gd name="connsiteX3" fmla="*/ 0 w 2900040"/>
                <a:gd name="connsiteY3" fmla="*/ 2808312 h 2808312"/>
                <a:gd name="connsiteX4" fmla="*/ 0 w 2900040"/>
                <a:gd name="connsiteY4" fmla="*/ 0 h 2808312"/>
                <a:gd name="connsiteX0" fmla="*/ 171450 w 2900040"/>
                <a:gd name="connsiteY0" fmla="*/ 0 h 2827362"/>
                <a:gd name="connsiteX1" fmla="*/ 2900040 w 2900040"/>
                <a:gd name="connsiteY1" fmla="*/ 95250 h 2827362"/>
                <a:gd name="connsiteX2" fmla="*/ 2798440 w 2900040"/>
                <a:gd name="connsiteY2" fmla="*/ 2827362 h 2827362"/>
                <a:gd name="connsiteX3" fmla="*/ 0 w 2900040"/>
                <a:gd name="connsiteY3" fmla="*/ 2827362 h 2827362"/>
                <a:gd name="connsiteX4" fmla="*/ 171450 w 2900040"/>
                <a:gd name="connsiteY4" fmla="*/ 0 h 2827362"/>
                <a:gd name="connsiteX0" fmla="*/ 0 w 2728590"/>
                <a:gd name="connsiteY0" fmla="*/ 0 h 2827362"/>
                <a:gd name="connsiteX1" fmla="*/ 2728590 w 2728590"/>
                <a:gd name="connsiteY1" fmla="*/ 95250 h 2827362"/>
                <a:gd name="connsiteX2" fmla="*/ 2626990 w 2728590"/>
                <a:gd name="connsiteY2" fmla="*/ 2827362 h 2827362"/>
                <a:gd name="connsiteX3" fmla="*/ 0 w 2728590"/>
                <a:gd name="connsiteY3" fmla="*/ 2586062 h 2827362"/>
                <a:gd name="connsiteX4" fmla="*/ 0 w 2728590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  <a:gd name="connsiteX0" fmla="*/ 70555 w 2799145"/>
                <a:gd name="connsiteY0" fmla="*/ 0 h 2827362"/>
                <a:gd name="connsiteX1" fmla="*/ 2799145 w 2799145"/>
                <a:gd name="connsiteY1" fmla="*/ 95250 h 2827362"/>
                <a:gd name="connsiteX2" fmla="*/ 2697545 w 2799145"/>
                <a:gd name="connsiteY2" fmla="*/ 2827362 h 2827362"/>
                <a:gd name="connsiteX3" fmla="*/ 70555 w 2799145"/>
                <a:gd name="connsiteY3" fmla="*/ 2586062 h 2827362"/>
                <a:gd name="connsiteX4" fmla="*/ 70555 w 2799145"/>
                <a:gd name="connsiteY4" fmla="*/ 0 h 282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9145" h="2827362">
                  <a:moveTo>
                    <a:pt x="70555" y="0"/>
                  </a:moveTo>
                  <a:lnTo>
                    <a:pt x="2799145" y="95250"/>
                  </a:lnTo>
                  <a:lnTo>
                    <a:pt x="2697545" y="2827362"/>
                  </a:lnTo>
                  <a:cubicBezTo>
                    <a:pt x="1796482" y="2804079"/>
                    <a:pt x="1257368" y="2882395"/>
                    <a:pt x="70555" y="2586062"/>
                  </a:cubicBezTo>
                  <a:cubicBezTo>
                    <a:pt x="-88195" y="1755791"/>
                    <a:pt x="70555" y="862021"/>
                    <a:pt x="705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Rectangle 19"/>
          <p:cNvSpPr/>
          <p:nvPr/>
        </p:nvSpPr>
        <p:spPr>
          <a:xfrm rot="120000">
            <a:off x="6380359" y="2307561"/>
            <a:ext cx="25919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600" dirty="0" smtClean="0">
                <a:solidFill>
                  <a:schemeClr val="bg1"/>
                </a:solidFill>
              </a:rPr>
              <a:t>Quel / quelle que soit : </a:t>
            </a:r>
          </a:p>
          <a:p>
            <a:pPr lvl="0"/>
            <a:endParaRPr lang="fr-FR" sz="16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La région/le pays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La taille de la ville</a:t>
            </a:r>
            <a:endParaRPr lang="fr-FR" sz="1200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L’activité de l’entreprise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solidFill>
                  <a:schemeClr val="bg1"/>
                </a:solidFill>
              </a:rPr>
              <a:t>Le métier exercé,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fr-FR" sz="1600" dirty="0">
              <a:solidFill>
                <a:schemeClr val="bg1"/>
              </a:solidFill>
            </a:endParaRPr>
          </a:p>
          <a:p>
            <a:pPr lvl="0"/>
            <a:r>
              <a:rPr lang="fr-FR" sz="1600" dirty="0">
                <a:solidFill>
                  <a:schemeClr val="bg1"/>
                </a:solidFill>
              </a:rPr>
              <a:t>v</a:t>
            </a:r>
            <a:r>
              <a:rPr lang="fr-FR" sz="1600" dirty="0" smtClean="0">
                <a:solidFill>
                  <a:schemeClr val="bg1"/>
                </a:solidFill>
              </a:rPr>
              <a:t>ous serez toujours en contact avec les RH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45644" y="1567543"/>
            <a:ext cx="2368574" cy="404731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Lien humain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746988" y="1541496"/>
            <a:ext cx="2113040" cy="404731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Diversité </a:t>
            </a:r>
            <a:r>
              <a:rPr lang="fr-FR" dirty="0" smtClean="0">
                <a:solidFill>
                  <a:schemeClr val="tx1"/>
                </a:solidFill>
              </a:rPr>
              <a:t>des sujets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Rectangle 21"/>
          <p:cNvSpPr/>
          <p:nvPr/>
        </p:nvSpPr>
        <p:spPr>
          <a:xfrm>
            <a:off x="6703001" y="1612234"/>
            <a:ext cx="2113040" cy="404731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Transversalité</a:t>
            </a:r>
          </a:p>
        </p:txBody>
      </p:sp>
    </p:spTree>
    <p:extLst>
      <p:ext uri="{BB962C8B-B14F-4D97-AF65-F5344CB8AC3E}">
        <p14:creationId xmlns:p14="http://schemas.microsoft.com/office/powerpoint/2010/main" val="4823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2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04610933"/>
              </p:ext>
            </p:extLst>
          </p:nvPr>
        </p:nvGraphicFramePr>
        <p:xfrm>
          <a:off x="755576" y="980728"/>
          <a:ext cx="799288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fr-FR" sz="1600" dirty="0"/>
              <a:t>Les métiers des Ressources Humaines</a:t>
            </a:r>
          </a:p>
          <a:p>
            <a:endParaRPr lang="fr-FR" dirty="0"/>
          </a:p>
        </p:txBody>
      </p:sp>
      <p:sp>
        <p:nvSpPr>
          <p:cNvPr id="2" name="Ellipse 1"/>
          <p:cNvSpPr/>
          <p:nvPr/>
        </p:nvSpPr>
        <p:spPr>
          <a:xfrm>
            <a:off x="1043608" y="2708920"/>
            <a:ext cx="2011773" cy="8213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4762872" y="1556792"/>
            <a:ext cx="1872208" cy="7397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39552" y="4581128"/>
            <a:ext cx="1800200" cy="7397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516216" y="2630422"/>
            <a:ext cx="1656184" cy="811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7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"/>
          <p:cNvSpPr txBox="1">
            <a:spLocks/>
          </p:cNvSpPr>
          <p:nvPr/>
        </p:nvSpPr>
        <p:spPr>
          <a:xfrm>
            <a:off x="323528" y="5987583"/>
            <a:ext cx="8568952" cy="576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0" dirty="0" smtClean="0">
                <a:latin typeface="+mn-lt"/>
              </a:rPr>
              <a:t>SOLEIL peut être amené à recruter du personnel en CDI, mais aussi : en CDD, en intérim, en stage, en apprentissage, en jobs d’été, en contrat de formation doctorale, … </a:t>
            </a:r>
            <a:endParaRPr lang="fr-FR" b="0" dirty="0">
              <a:latin typeface="+mn-lt"/>
            </a:endParaRPr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>
          <a:xfrm>
            <a:off x="6804248" y="412787"/>
            <a:ext cx="2260239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métiers des Ressources Humaines</a:t>
            </a:r>
          </a:p>
          <a:p>
            <a:endParaRPr lang="fr-FR" dirty="0"/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6804248" y="412787"/>
            <a:ext cx="2260239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métiers des Ressources Humaines</a:t>
            </a:r>
          </a:p>
          <a:p>
            <a:endParaRPr lang="fr-FR" dirty="0"/>
          </a:p>
        </p:txBody>
      </p:sp>
      <p:sp>
        <p:nvSpPr>
          <p:cNvPr id="8" name="Rectangle 21"/>
          <p:cNvSpPr/>
          <p:nvPr/>
        </p:nvSpPr>
        <p:spPr>
          <a:xfrm rot="21383742">
            <a:off x="2814004" y="423502"/>
            <a:ext cx="3516300" cy="30298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Recrutement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43744" y="1251424"/>
            <a:ext cx="4032448" cy="5939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Diffuser une offre d’emploi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4932039" y="1279539"/>
            <a:ext cx="4132447" cy="60696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Consulter les offres d’emploi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539552" y="1936052"/>
            <a:ext cx="4032448" cy="5568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Réceptionner et trier les </a:t>
            </a:r>
            <a:r>
              <a:rPr lang="fr-FR" sz="1400" dirty="0" smtClean="0"/>
              <a:t>candidatures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4907198" y="2000983"/>
            <a:ext cx="4157287" cy="5639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Elaborer un CV original et rédiger une lettre de motivation percutante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4360" y="2636912"/>
            <a:ext cx="4017640" cy="5122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Convoquer les candidats en </a:t>
            </a:r>
            <a:r>
              <a:rPr lang="fr-FR" sz="1400" dirty="0" smtClean="0"/>
              <a:t>entretien</a:t>
            </a:r>
            <a:endParaRPr lang="fr-FR" sz="14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932039" y="2679387"/>
            <a:ext cx="4132445" cy="54021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Préparer son entretien d’embauche</a:t>
            </a:r>
          </a:p>
        </p:txBody>
      </p:sp>
      <p:sp>
        <p:nvSpPr>
          <p:cNvPr id="15" name="Rectangle 14"/>
          <p:cNvSpPr/>
          <p:nvPr/>
        </p:nvSpPr>
        <p:spPr>
          <a:xfrm rot="20936530">
            <a:off x="4664469" y="957813"/>
            <a:ext cx="1295578" cy="338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Pour vous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539552" y="3284983"/>
            <a:ext cx="4032448" cy="6069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Sélectionner le candidat final et lui proposer une offre d’embauche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4932039" y="3284984"/>
            <a:ext cx="4132447" cy="60696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Etudier l’offre d’embauche avec le salaire, la classification et les avantages sociaux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467544" y="4005064"/>
            <a:ext cx="4032448" cy="5568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Rédiger le contrat de travail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4907198" y="3933056"/>
            <a:ext cx="4157287" cy="67898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Prendre connaissance des différentes clauses et poser les questions si doute (congés, durée du préavis, rupture du contrat, …)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467544" y="4725144"/>
            <a:ext cx="4017640" cy="50143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Accueillir le nouveau salarié</a:t>
            </a:r>
          </a:p>
        </p:txBody>
      </p:sp>
      <p:sp>
        <p:nvSpPr>
          <p:cNvPr id="21" name="Rectangle à coins arrondis 20"/>
          <p:cNvSpPr/>
          <p:nvPr/>
        </p:nvSpPr>
        <p:spPr>
          <a:xfrm>
            <a:off x="4932039" y="4653136"/>
            <a:ext cx="4132445" cy="57344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Découvrir l’entreprise, son service, le site de l’entreprise, …</a:t>
            </a:r>
          </a:p>
        </p:txBody>
      </p:sp>
      <p:sp>
        <p:nvSpPr>
          <p:cNvPr id="22" name="Rectangle 21"/>
          <p:cNvSpPr/>
          <p:nvPr/>
        </p:nvSpPr>
        <p:spPr>
          <a:xfrm rot="20936530">
            <a:off x="216024" y="961064"/>
            <a:ext cx="1295578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Pour la RH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481474" y="5373216"/>
            <a:ext cx="4032448" cy="5040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Evaluer la période d’essai</a:t>
            </a:r>
          </a:p>
        </p:txBody>
      </p:sp>
      <p:sp>
        <p:nvSpPr>
          <p:cNvPr id="24" name="Rectangle à coins arrondis 23"/>
          <p:cNvSpPr/>
          <p:nvPr/>
        </p:nvSpPr>
        <p:spPr>
          <a:xfrm>
            <a:off x="4932040" y="5301208"/>
            <a:ext cx="4132447" cy="60696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Faire le point de son intégration, des outils de travail, des relations professionnelles, …</a:t>
            </a:r>
          </a:p>
        </p:txBody>
      </p:sp>
    </p:spTree>
    <p:extLst>
      <p:ext uri="{BB962C8B-B14F-4D97-AF65-F5344CB8AC3E}">
        <p14:creationId xmlns:p14="http://schemas.microsoft.com/office/powerpoint/2010/main" val="34971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 txBox="1">
            <a:spLocks/>
          </p:cNvSpPr>
          <p:nvPr/>
        </p:nvSpPr>
        <p:spPr>
          <a:xfrm>
            <a:off x="6804248" y="412787"/>
            <a:ext cx="2260239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métiers des Ressources Humaines</a:t>
            </a:r>
          </a:p>
          <a:p>
            <a:endParaRPr lang="fr-FR" dirty="0"/>
          </a:p>
        </p:txBody>
      </p:sp>
      <p:sp>
        <p:nvSpPr>
          <p:cNvPr id="6" name="Rectangle 21"/>
          <p:cNvSpPr/>
          <p:nvPr/>
        </p:nvSpPr>
        <p:spPr>
          <a:xfrm rot="21383742">
            <a:off x="2814004" y="423502"/>
            <a:ext cx="3516300" cy="30298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Administration du personnel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467544" y="1394860"/>
            <a:ext cx="4032448" cy="6777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bg1"/>
                </a:solidFill>
              </a:rPr>
              <a:t>Constituer le dossier du salarié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0936530">
            <a:off x="199974" y="1139601"/>
            <a:ext cx="1295578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Pour la RH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932039" y="1422976"/>
            <a:ext cx="4132447" cy="60696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bg1"/>
                </a:solidFill>
                <a:sym typeface="Wingdings" panose="05000000000000000000" pitchFamily="2" charset="2"/>
              </a:rPr>
              <a:t>Transmettre tous les documents administratifs (pièce d’identité, diplôme, RIB, attestation de sécurité sociale, …)</a:t>
            </a:r>
            <a:endParaRPr lang="fr-FR" sz="1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467544" y="2132856"/>
            <a:ext cx="4032448" cy="7056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Convoquer le salarié à la </a:t>
            </a:r>
            <a:r>
              <a:rPr lang="fr-FR" sz="1400" dirty="0" smtClean="0"/>
              <a:t>médecine du travail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4907198" y="2159567"/>
            <a:ext cx="4157287" cy="67898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Se rendre à la </a:t>
            </a:r>
            <a:r>
              <a:rPr lang="fr-FR" sz="1400" dirty="0" smtClean="0"/>
              <a:t>visite médicale, échanger avec le médecin du travail sur le poste et </a:t>
            </a:r>
            <a:r>
              <a:rPr lang="fr-FR" sz="1400" dirty="0"/>
              <a:t>conserver sa fiche d’aptitude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482352" y="2924944"/>
            <a:ext cx="4017640" cy="64545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Inscrire le salarié à la </a:t>
            </a:r>
            <a:r>
              <a:rPr lang="fr-FR" sz="1400" dirty="0" smtClean="0"/>
              <a:t>complémentaire santé </a:t>
            </a:r>
            <a:r>
              <a:rPr lang="fr-FR" sz="1400" dirty="0"/>
              <a:t>obligatoire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4932039" y="2924944"/>
            <a:ext cx="4132445" cy="64545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Désigner les personnes à couvrir à la </a:t>
            </a:r>
            <a:r>
              <a:rPr lang="fr-FR" sz="1400" dirty="0" smtClean="0"/>
              <a:t>mutuelle et suivre ses remboursements de frais médicaux</a:t>
            </a:r>
            <a:endParaRPr lang="fr-FR" sz="1400" dirty="0"/>
          </a:p>
        </p:txBody>
      </p:sp>
      <p:sp>
        <p:nvSpPr>
          <p:cNvPr id="31" name="Rectangle 30"/>
          <p:cNvSpPr/>
          <p:nvPr/>
        </p:nvSpPr>
        <p:spPr>
          <a:xfrm rot="20936530">
            <a:off x="4664469" y="1101250"/>
            <a:ext cx="1295578" cy="338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Pour vous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31"/>
          <p:cNvSpPr/>
          <p:nvPr/>
        </p:nvSpPr>
        <p:spPr>
          <a:xfrm>
            <a:off x="467544" y="3701737"/>
            <a:ext cx="4032448" cy="6777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Gérer le temps de travail et les absences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4932039" y="3729853"/>
            <a:ext cx="4132447" cy="60696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Déclarer les horaires spéciaux et justifier ses </a:t>
            </a:r>
            <a:r>
              <a:rPr lang="fr-FR" sz="1400" dirty="0" smtClean="0"/>
              <a:t>absences</a:t>
            </a:r>
            <a:endParaRPr lang="fr-FR" sz="14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467544" y="4439733"/>
            <a:ext cx="4032448" cy="7056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Accompagner le salarié </a:t>
            </a:r>
            <a:r>
              <a:rPr lang="fr-FR" sz="1400" dirty="0" smtClean="0"/>
              <a:t>dans </a:t>
            </a:r>
            <a:r>
              <a:rPr lang="fr-FR" sz="1400" dirty="0"/>
              <a:t>sa recherche de logement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4907198" y="4466444"/>
            <a:ext cx="4157287" cy="67898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Demander un prêt accession ou de l’aide pour une location </a:t>
            </a:r>
          </a:p>
        </p:txBody>
      </p:sp>
      <p:sp>
        <p:nvSpPr>
          <p:cNvPr id="36" name="Rectangle à coins arrondis 35"/>
          <p:cNvSpPr/>
          <p:nvPr/>
        </p:nvSpPr>
        <p:spPr>
          <a:xfrm>
            <a:off x="482352" y="5231821"/>
            <a:ext cx="4017640" cy="64545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Répondre aux questions RH </a:t>
            </a:r>
            <a:r>
              <a:rPr lang="fr-FR" sz="1400" dirty="0" smtClean="0"/>
              <a:t>diverses</a:t>
            </a:r>
          </a:p>
          <a:p>
            <a:r>
              <a:rPr lang="fr-FR" sz="1400" dirty="0" smtClean="0"/>
              <a:t>Accompagner dans la résolution de problèmes</a:t>
            </a:r>
            <a:endParaRPr lang="fr-FR" sz="1400" dirty="0"/>
          </a:p>
        </p:txBody>
      </p:sp>
      <p:sp>
        <p:nvSpPr>
          <p:cNvPr id="37" name="Rectangle à coins arrondis 36"/>
          <p:cNvSpPr/>
          <p:nvPr/>
        </p:nvSpPr>
        <p:spPr>
          <a:xfrm>
            <a:off x="4932039" y="5231821"/>
            <a:ext cx="4132445" cy="64545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Poser les questions </a:t>
            </a:r>
            <a:r>
              <a:rPr lang="fr-FR" sz="1400" dirty="0" smtClean="0"/>
              <a:t>RH</a:t>
            </a:r>
          </a:p>
          <a:p>
            <a:r>
              <a:rPr lang="fr-FR" sz="1400" dirty="0" smtClean="0"/>
              <a:t>Faire part de problématiques qui impactent le travail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2901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1400" dirty="0"/>
              <a:t>Les métiers des Ressources Humaines</a:t>
            </a:r>
          </a:p>
          <a:p>
            <a:endParaRPr lang="fr-FR" dirty="0"/>
          </a:p>
        </p:txBody>
      </p:sp>
      <p:sp>
        <p:nvSpPr>
          <p:cNvPr id="26" name="Rectangle 21"/>
          <p:cNvSpPr/>
          <p:nvPr/>
        </p:nvSpPr>
        <p:spPr>
          <a:xfrm rot="21383742">
            <a:off x="2814004" y="226858"/>
            <a:ext cx="3516300" cy="30298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Formation professionnelle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103753" y="459143"/>
            <a:ext cx="2235999" cy="881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200" dirty="0" smtClean="0">
                <a:solidFill>
                  <a:schemeClr val="bg1"/>
                </a:solidFill>
              </a:rPr>
              <a:t>Permet à toute personne d’acquérir des connaissances avant </a:t>
            </a:r>
            <a:r>
              <a:rPr lang="fr-FR" sz="1200" dirty="0">
                <a:solidFill>
                  <a:schemeClr val="bg1"/>
                </a:solidFill>
              </a:rPr>
              <a:t>de rentrer sur le marché du </a:t>
            </a:r>
            <a:r>
              <a:rPr lang="fr-FR" sz="1200" dirty="0" smtClean="0">
                <a:solidFill>
                  <a:schemeClr val="bg1"/>
                </a:solidFill>
              </a:rPr>
              <a:t>travail. Ex </a:t>
            </a:r>
            <a:r>
              <a:rPr lang="fr-FR" sz="1200" dirty="0">
                <a:solidFill>
                  <a:schemeClr val="bg1"/>
                </a:solidFill>
              </a:rPr>
              <a:t>: </a:t>
            </a:r>
            <a:r>
              <a:rPr lang="fr-FR" sz="1200" dirty="0" smtClean="0">
                <a:solidFill>
                  <a:schemeClr val="bg1"/>
                </a:solidFill>
              </a:rPr>
              <a:t>étudiants</a:t>
            </a:r>
          </a:p>
        </p:txBody>
      </p:sp>
      <p:sp>
        <p:nvSpPr>
          <p:cNvPr id="7" name="Rectangle 6"/>
          <p:cNvSpPr/>
          <p:nvPr/>
        </p:nvSpPr>
        <p:spPr>
          <a:xfrm rot="21228200">
            <a:off x="364819" y="152004"/>
            <a:ext cx="1295578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Formation initiale </a:t>
            </a:r>
          </a:p>
        </p:txBody>
      </p:sp>
      <p:sp>
        <p:nvSpPr>
          <p:cNvPr id="23" name="Rectangle à coins arrondis 22"/>
          <p:cNvSpPr/>
          <p:nvPr/>
        </p:nvSpPr>
        <p:spPr>
          <a:xfrm>
            <a:off x="5292080" y="2603271"/>
            <a:ext cx="3384376" cy="154580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>
                <a:solidFill>
                  <a:schemeClr val="bg1"/>
                </a:solidFill>
              </a:rPr>
              <a:t> </a:t>
            </a:r>
          </a:p>
          <a:p>
            <a:r>
              <a:rPr lang="fr-FR" sz="1200" dirty="0" smtClean="0">
                <a:solidFill>
                  <a:schemeClr val="bg1"/>
                </a:solidFill>
              </a:rPr>
              <a:t>Développer de nouvelles compétences pour rester compétitif sur le marché du travail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Augmenter la qualité de son savoir-faire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Enrichir son CV pour le rendre plus attractif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Permet de prendre plus de responsabilités et d’évoluer professionnellement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Permet de changer de travail, d’entreprise</a:t>
            </a:r>
          </a:p>
          <a:p>
            <a:endParaRPr lang="fr-FR" sz="1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3" name="Rectangle 32"/>
          <p:cNvSpPr/>
          <p:nvPr/>
        </p:nvSpPr>
        <p:spPr>
          <a:xfrm rot="20969867">
            <a:off x="5641781" y="2295152"/>
            <a:ext cx="1468501" cy="3455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Pour le salarié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755576" y="4727414"/>
            <a:ext cx="3456384" cy="158190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Plan </a:t>
            </a:r>
            <a:r>
              <a:rPr lang="fr-FR" sz="1200" dirty="0">
                <a:solidFill>
                  <a:schemeClr val="bg1"/>
                </a:solidFill>
                <a:sym typeface="Wingdings" panose="05000000000000000000" pitchFamily="2" charset="2"/>
              </a:rPr>
              <a:t>de </a:t>
            </a:r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formation = se former pendant le temps de travail. Formation répond aux besoins de l’entreprise, du responsable et du salarié (entretiens d’évaluation et professionnel).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Ex : Formation métier, managériale, linguistique</a:t>
            </a:r>
            <a:endParaRPr lang="fr-FR" sz="1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5292080" y="4755625"/>
            <a:ext cx="3384376" cy="15536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Droit d’absence pour se former afin d’acquérir une certification ou diplôme pour évoluer ou changer de métier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CIF </a:t>
            </a:r>
            <a:r>
              <a:rPr lang="fr-FR" sz="1000" dirty="0" smtClean="0">
                <a:solidFill>
                  <a:schemeClr val="bg1"/>
                </a:solidFill>
                <a:sym typeface="Wingdings" panose="05000000000000000000" pitchFamily="2" charset="2"/>
              </a:rPr>
              <a:t>Congé Individuel de formation 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VAE </a:t>
            </a:r>
            <a:r>
              <a:rPr lang="fr-FR" sz="1000" dirty="0" smtClean="0">
                <a:solidFill>
                  <a:schemeClr val="bg1"/>
                </a:solidFill>
                <a:sym typeface="Wingdings" panose="05000000000000000000" pitchFamily="2" charset="2"/>
              </a:rPr>
              <a:t>Validation des acquis de l’expérience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CPF </a:t>
            </a:r>
            <a:r>
              <a:rPr lang="fr-FR" sz="1000" dirty="0" smtClean="0">
                <a:solidFill>
                  <a:schemeClr val="bg1"/>
                </a:solidFill>
                <a:sym typeface="Wingdings" panose="05000000000000000000" pitchFamily="2" charset="2"/>
              </a:rPr>
              <a:t>Compte personnel de formation</a:t>
            </a:r>
          </a:p>
          <a:p>
            <a:endParaRPr lang="fr-FR" sz="1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6" name="Rectangle 35"/>
          <p:cNvSpPr/>
          <p:nvPr/>
        </p:nvSpPr>
        <p:spPr>
          <a:xfrm rot="21264533">
            <a:off x="1049735" y="4558025"/>
            <a:ext cx="1492508" cy="338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Formation commune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20913172">
            <a:off x="5556871" y="4479997"/>
            <a:ext cx="1554862" cy="338776"/>
          </a:xfrm>
          <a:prstGeom prst="rect">
            <a:avLst/>
          </a:prstGeom>
          <a:solidFill>
            <a:srgbClr val="E7DF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Formation individuelle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755576" y="2541761"/>
            <a:ext cx="3600400" cy="160731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 smtClean="0">
                <a:solidFill>
                  <a:schemeClr val="bg1"/>
                </a:solidFill>
              </a:rPr>
              <a:t>Développer de nouvelles compétences pour rester compétitif face à la concurrence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Augmenter la qualité du savoir-faire 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Développer son image de marque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Permet l’évolution professionnelle de ses salariés</a:t>
            </a:r>
          </a:p>
          <a:p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Permet de faire évoluer les métiers afin de répondre aux différentes exigences technologiques et/ou organisationnelles</a:t>
            </a:r>
            <a:endParaRPr lang="fr-FR" sz="1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131840" y="950822"/>
            <a:ext cx="3060494" cy="12133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200" dirty="0" smtClean="0">
                <a:solidFill>
                  <a:schemeClr val="bg1"/>
                </a:solidFill>
              </a:rPr>
              <a:t>Permet à toute personne </a:t>
            </a:r>
            <a:r>
              <a:rPr lang="fr-FR" sz="1200" dirty="0">
                <a:solidFill>
                  <a:schemeClr val="bg1"/>
                </a:solidFill>
              </a:rPr>
              <a:t>de continuer à </a:t>
            </a:r>
            <a:r>
              <a:rPr lang="fr-FR" sz="1200" dirty="0" smtClean="0">
                <a:solidFill>
                  <a:schemeClr val="bg1"/>
                </a:solidFill>
              </a:rPr>
              <a:t>acquérir de nouvelles compétences après son entrée sur le marché du travail.</a:t>
            </a:r>
          </a:p>
          <a:p>
            <a:pPr algn="just"/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Ex : salariés</a:t>
            </a:r>
            <a:endParaRPr lang="fr-FR" sz="12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1" name="Rectangle 20"/>
          <p:cNvSpPr/>
          <p:nvPr/>
        </p:nvSpPr>
        <p:spPr>
          <a:xfrm rot="20936530">
            <a:off x="3454322" y="731847"/>
            <a:ext cx="1296078" cy="336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Formation </a:t>
            </a:r>
            <a:r>
              <a:rPr lang="fr-FR" sz="1100" b="1" dirty="0" smtClean="0">
                <a:solidFill>
                  <a:schemeClr val="tx1"/>
                </a:solidFill>
              </a:rPr>
              <a:t>Professionnelle 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21023878">
            <a:off x="1090339" y="2203761"/>
            <a:ext cx="1411301" cy="338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P</a:t>
            </a:r>
            <a:r>
              <a:rPr lang="fr-FR" sz="1100" b="1" dirty="0" smtClean="0">
                <a:solidFill>
                  <a:schemeClr val="tx1"/>
                </a:solidFill>
              </a:rPr>
              <a:t>our l’entreprise</a:t>
            </a:r>
            <a:endParaRPr lang="fr-FR" sz="1100" b="1" dirty="0">
              <a:solidFill>
                <a:schemeClr val="tx1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H="1">
            <a:off x="3707904" y="2276872"/>
            <a:ext cx="144016" cy="19255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058054" y="2276872"/>
            <a:ext cx="219910" cy="192554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9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16" grpId="0" animBg="1"/>
      <p:bldP spid="19" grpId="0" animBg="1"/>
      <p:bldP spid="21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1400" dirty="0"/>
              <a:t>Les métiers des Ressources Humaines</a:t>
            </a:r>
          </a:p>
          <a:p>
            <a:endParaRPr lang="fr-FR" dirty="0"/>
          </a:p>
        </p:txBody>
      </p:sp>
      <p:sp>
        <p:nvSpPr>
          <p:cNvPr id="26" name="Rectangle 21"/>
          <p:cNvSpPr/>
          <p:nvPr/>
        </p:nvSpPr>
        <p:spPr>
          <a:xfrm rot="21383742">
            <a:off x="2814004" y="226858"/>
            <a:ext cx="3516300" cy="30298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Relations sociales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67544" y="1524492"/>
            <a:ext cx="2808312" cy="1349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bg1"/>
                </a:solidFill>
              </a:rPr>
              <a:t>Dialogue entre la direction et ses partenaires sur le fonctionnement de l’entreprise (accord, procédures, négociation)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467544" y="3424815"/>
            <a:ext cx="2808312" cy="122832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chemeClr val="bg1"/>
                </a:solidFill>
              </a:rPr>
              <a:t>Les représentants du personnel. Ils ont pour </a:t>
            </a:r>
            <a:r>
              <a:rPr lang="fr-FR" sz="1400" dirty="0" smtClean="0">
                <a:solidFill>
                  <a:schemeClr val="bg1"/>
                </a:solidFill>
                <a:sym typeface="Wingdings" panose="05000000000000000000" pitchFamily="2" charset="2"/>
              </a:rPr>
              <a:t>mission de défendre, de faire valoir les droits des salariés dans l’entreprise</a:t>
            </a:r>
            <a:endParaRPr lang="fr-FR" sz="1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 rot="20936530">
            <a:off x="343990" y="1269233"/>
            <a:ext cx="1295578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Relations Sociales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20936530">
            <a:off x="343989" y="3139536"/>
            <a:ext cx="1295578" cy="338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Partenaires </a:t>
            </a:r>
            <a:endParaRPr lang="fr-FR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927366363"/>
              </p:ext>
            </p:extLst>
          </p:nvPr>
        </p:nvGraphicFramePr>
        <p:xfrm>
          <a:off x="2785841" y="912856"/>
          <a:ext cx="6034632" cy="554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 flipV="1">
            <a:off x="3275856" y="1844824"/>
            <a:ext cx="2016224" cy="188540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3275856" y="3111563"/>
            <a:ext cx="2016224" cy="618667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275856" y="3730231"/>
            <a:ext cx="1872208" cy="490857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275856" y="3730230"/>
            <a:ext cx="2016224" cy="1859010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6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/>
          <p:cNvSpPr txBox="1">
            <a:spLocks/>
          </p:cNvSpPr>
          <p:nvPr/>
        </p:nvSpPr>
        <p:spPr>
          <a:xfrm>
            <a:off x="1763688" y="845096"/>
            <a:ext cx="4680520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latin typeface="+mn-lt"/>
              </a:rPr>
              <a:t>Comment postuler à une offre d’emploi ?</a:t>
            </a:r>
          </a:p>
          <a:p>
            <a:pPr algn="ctr"/>
            <a:r>
              <a:rPr lang="fr-FR" dirty="0" smtClean="0">
                <a:latin typeface="+mn-lt"/>
              </a:rPr>
              <a:t>1- Le CV</a:t>
            </a:r>
            <a:endParaRPr lang="fr-FR" dirty="0">
              <a:latin typeface="+mn-lt"/>
            </a:endParaRPr>
          </a:p>
        </p:txBody>
      </p:sp>
      <p:sp>
        <p:nvSpPr>
          <p:cNvPr id="4" name="Espace réservé du texte 4"/>
          <p:cNvSpPr txBox="1">
            <a:spLocks/>
          </p:cNvSpPr>
          <p:nvPr/>
        </p:nvSpPr>
        <p:spPr>
          <a:xfrm>
            <a:off x="6804248" y="412787"/>
            <a:ext cx="2260239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métiers des Ressources Humaines</a:t>
            </a:r>
          </a:p>
          <a:p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5004048" y="1415142"/>
            <a:ext cx="3988431" cy="5326226"/>
            <a:chOff x="5292080" y="1628800"/>
            <a:chExt cx="3510660" cy="493144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628800"/>
              <a:ext cx="3510660" cy="493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028384" y="1844824"/>
              <a:ext cx="576064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/>
                <a:t>photo</a:t>
              </a:r>
              <a:endParaRPr lang="fr-FR" sz="1200" b="1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251520" y="1421357"/>
            <a:ext cx="4536504" cy="5320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FR" sz="1400" b="1" i="1" dirty="0" smtClean="0">
                <a:solidFill>
                  <a:srgbClr val="00B050"/>
                </a:solidFill>
                <a:cs typeface="Arial" panose="020B0604020202020204" pitchFamily="34" charset="0"/>
              </a:rPr>
              <a:t>Identification : </a:t>
            </a:r>
          </a:p>
          <a:p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Prénom – NOM</a:t>
            </a:r>
          </a:p>
          <a:p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Adresse </a:t>
            </a:r>
          </a:p>
          <a:p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N° de téléphone – adresse email</a:t>
            </a:r>
          </a:p>
          <a:p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Titre : votre métier ou la fonction recherchée</a:t>
            </a:r>
          </a:p>
          <a:p>
            <a:endParaRPr lang="fr-FR" sz="14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fr-FR" sz="1400" b="1" i="1" dirty="0" smtClean="0">
                <a:solidFill>
                  <a:srgbClr val="00B050"/>
                </a:solidFill>
                <a:cs typeface="Arial" panose="020B0604020202020204" pitchFamily="34" charset="0"/>
              </a:rPr>
              <a:t>Domaines </a:t>
            </a:r>
            <a:r>
              <a:rPr lang="fr-FR" sz="1400" b="1" i="1" dirty="0">
                <a:solidFill>
                  <a:srgbClr val="00B050"/>
                </a:solidFill>
                <a:cs typeface="Arial" panose="020B0604020202020204" pitchFamily="34" charset="0"/>
              </a:rPr>
              <a:t>de compétences : </a:t>
            </a: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donner vos principaux domaines de savoir faire, en détaillant par tâche</a:t>
            </a:r>
          </a:p>
          <a:p>
            <a:endParaRPr lang="fr-FR" sz="14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fr-FR" sz="1400" b="1" i="1" dirty="0" smtClean="0">
                <a:solidFill>
                  <a:srgbClr val="00B050"/>
                </a:solidFill>
                <a:cs typeface="Arial" panose="020B0604020202020204" pitchFamily="34" charset="0"/>
              </a:rPr>
              <a:t>Expérience </a:t>
            </a:r>
            <a:r>
              <a:rPr lang="fr-FR" sz="1400" b="1" i="1" dirty="0">
                <a:solidFill>
                  <a:srgbClr val="00B050"/>
                </a:solidFill>
                <a:cs typeface="Arial" panose="020B0604020202020204" pitchFamily="34" charset="0"/>
              </a:rPr>
              <a:t>professionnelle : </a:t>
            </a:r>
            <a:endParaRPr lang="fr-FR" sz="1400" dirty="0" smtClean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La période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 nom de l’entreprise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La fonction exercée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Les principales missions</a:t>
            </a:r>
          </a:p>
          <a:p>
            <a:pPr marL="285750" indent="-285750">
              <a:buFontTx/>
              <a:buChar char="-"/>
            </a:pPr>
            <a:endParaRPr lang="fr-FR" sz="1400" dirty="0">
              <a:cs typeface="Arial" panose="020B0604020202020204" pitchFamily="34" charset="0"/>
            </a:endParaRPr>
          </a:p>
          <a:p>
            <a:r>
              <a:rPr lang="fr-FR" sz="1400" b="1" i="1" dirty="0">
                <a:solidFill>
                  <a:srgbClr val="00B050"/>
                </a:solidFill>
                <a:cs typeface="Arial" panose="020B0604020202020204" pitchFamily="34" charset="0"/>
              </a:rPr>
              <a:t>Formation : </a:t>
            </a:r>
            <a:endParaRPr lang="fr-FR" sz="1400" dirty="0" smtClean="0"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Les périodes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Les diplômes obtenus et les écoles</a:t>
            </a:r>
          </a:p>
          <a:p>
            <a:pPr marL="285750" indent="-285750">
              <a:buFontTx/>
              <a:buChar char="-"/>
            </a:pPr>
            <a:endParaRPr lang="fr-FR" sz="1400" dirty="0">
              <a:cs typeface="Arial" panose="020B0604020202020204" pitchFamily="34" charset="0"/>
            </a:endParaRPr>
          </a:p>
          <a:p>
            <a:r>
              <a:rPr lang="fr-FR" sz="1400" b="1" i="1" dirty="0">
                <a:solidFill>
                  <a:srgbClr val="00B050"/>
                </a:solidFill>
                <a:cs typeface="Arial" panose="020B0604020202020204" pitchFamily="34" charset="0"/>
              </a:rPr>
              <a:t>Informations complémentaires :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Les centres d’intérêt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Les activités de bénévolat, l’adhésion à des associations, …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Les habilitations / permis de conduire…</a:t>
            </a:r>
            <a:endParaRPr lang="fr-FR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/>
          <p:cNvSpPr txBox="1">
            <a:spLocks/>
          </p:cNvSpPr>
          <p:nvPr/>
        </p:nvSpPr>
        <p:spPr>
          <a:xfrm>
            <a:off x="1763688" y="845096"/>
            <a:ext cx="4680520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latin typeface="+mn-lt"/>
              </a:rPr>
              <a:t>Comment postuler à une offre d’emploi ?</a:t>
            </a:r>
          </a:p>
          <a:p>
            <a:pPr algn="ctr"/>
            <a:r>
              <a:rPr lang="fr-FR" dirty="0" smtClean="0">
                <a:latin typeface="+mn-lt"/>
              </a:rPr>
              <a:t>2 - La lettre de motivation</a:t>
            </a:r>
            <a:endParaRPr lang="fr-FR" dirty="0">
              <a:latin typeface="+mn-lt"/>
            </a:endParaRPr>
          </a:p>
        </p:txBody>
      </p:sp>
      <p:sp>
        <p:nvSpPr>
          <p:cNvPr id="4" name="Espace réservé du texte 4"/>
          <p:cNvSpPr txBox="1">
            <a:spLocks/>
          </p:cNvSpPr>
          <p:nvPr/>
        </p:nvSpPr>
        <p:spPr>
          <a:xfrm>
            <a:off x="6804248" y="412787"/>
            <a:ext cx="2260239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métiers des Ressources Humaines</a:t>
            </a:r>
          </a:p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31048" y="1772816"/>
            <a:ext cx="3456384" cy="3650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fr-FR" sz="16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endParaRPr lang="fr-FR" sz="1600" b="1" i="1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endParaRPr lang="fr-FR" sz="16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fr-FR" sz="1600" b="1" i="1" dirty="0" smtClean="0">
                <a:solidFill>
                  <a:srgbClr val="00B050"/>
                </a:solidFill>
                <a:cs typeface="Arial" panose="020B0604020202020204" pitchFamily="34" charset="0"/>
              </a:rPr>
              <a:t>Exemple de structure de lettre :</a:t>
            </a:r>
          </a:p>
          <a:p>
            <a:endParaRPr lang="fr-FR" sz="16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fr-FR" sz="1600" b="1" i="1" dirty="0" smtClean="0">
                <a:solidFill>
                  <a:srgbClr val="00B050"/>
                </a:solidFill>
                <a:cs typeface="Arial" panose="020B0604020202020204" pitchFamily="34" charset="0"/>
              </a:rPr>
              <a:t>VOUS / VOTRE OFFRE : </a:t>
            </a:r>
          </a:p>
          <a:p>
            <a:r>
              <a:rPr lang="fr-FR" sz="1600" dirty="0">
                <a:solidFill>
                  <a:schemeClr val="tx1"/>
                </a:solidFill>
                <a:cs typeface="Arial" panose="020B0604020202020204" pitchFamily="34" charset="0"/>
              </a:rPr>
              <a:t>Pourquoi </a:t>
            </a:r>
            <a:r>
              <a:rPr lang="fr-FR" sz="1600" dirty="0" smtClean="0">
                <a:solidFill>
                  <a:schemeClr val="tx1"/>
                </a:solidFill>
                <a:cs typeface="Arial" panose="020B0604020202020204" pitchFamily="34" charset="0"/>
              </a:rPr>
              <a:t>votre entreprise m’intéresse</a:t>
            </a:r>
            <a:endParaRPr lang="fr-FR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fr-FR" sz="1600" dirty="0" smtClean="0">
              <a:cs typeface="Arial" panose="020B0604020202020204" pitchFamily="34" charset="0"/>
            </a:endParaRPr>
          </a:p>
          <a:p>
            <a:r>
              <a:rPr lang="fr-FR" sz="1600" b="1" i="1" dirty="0">
                <a:solidFill>
                  <a:srgbClr val="00B050"/>
                </a:solidFill>
                <a:cs typeface="Arial" panose="020B0604020202020204" pitchFamily="34" charset="0"/>
              </a:rPr>
              <a:t>MOI : </a:t>
            </a:r>
            <a:endParaRPr lang="fr-FR" sz="16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fr-FR" sz="1600" dirty="0">
                <a:solidFill>
                  <a:schemeClr val="tx1"/>
                </a:solidFill>
                <a:cs typeface="Arial" panose="020B0604020202020204" pitchFamily="34" charset="0"/>
              </a:rPr>
              <a:t>Ce que je peux vous </a:t>
            </a:r>
            <a:r>
              <a:rPr lang="fr-FR" sz="1600" dirty="0" smtClean="0">
                <a:solidFill>
                  <a:schemeClr val="tx1"/>
                </a:solidFill>
                <a:cs typeface="Arial" panose="020B0604020202020204" pitchFamily="34" charset="0"/>
              </a:rPr>
              <a:t>apporter</a:t>
            </a:r>
            <a:endParaRPr lang="fr-FR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fr-FR" sz="1600" b="1" i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r>
              <a:rPr lang="fr-FR" sz="1600" b="1" i="1" dirty="0" smtClean="0">
                <a:solidFill>
                  <a:srgbClr val="00B050"/>
                </a:solidFill>
                <a:cs typeface="Arial" panose="020B0604020202020204" pitchFamily="34" charset="0"/>
              </a:rPr>
              <a:t>NOUS : </a:t>
            </a:r>
            <a:endParaRPr lang="fr-FR" sz="1600" dirty="0" smtClean="0">
              <a:cs typeface="Arial" panose="020B0604020202020204" pitchFamily="34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cs typeface="Arial" panose="020B0604020202020204" pitchFamily="34" charset="0"/>
              </a:rPr>
              <a:t>Ce que nous pouvons faire ensemble</a:t>
            </a:r>
          </a:p>
          <a:p>
            <a:endParaRPr lang="fr-FR" sz="1600" dirty="0">
              <a:cs typeface="Arial" panose="020B0604020202020204" pitchFamily="34" charset="0"/>
            </a:endParaRPr>
          </a:p>
          <a:p>
            <a:endParaRPr lang="fr-FR" sz="1600" dirty="0">
              <a:cs typeface="Arial" panose="020B0604020202020204" pitchFamily="34" charset="0"/>
            </a:endParaRPr>
          </a:p>
          <a:p>
            <a:endParaRPr lang="fr-FR" sz="1600" dirty="0" smtClean="0">
              <a:cs typeface="Arial" panose="020B0604020202020204" pitchFamily="34" charset="0"/>
            </a:endParaRPr>
          </a:p>
          <a:p>
            <a:endParaRPr lang="fr-FR" sz="1600" dirty="0"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2814" r="7830" b="6661"/>
          <a:stretch/>
        </p:blipFill>
        <p:spPr bwMode="auto">
          <a:xfrm>
            <a:off x="4656550" y="1436921"/>
            <a:ext cx="4295396" cy="533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7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699792" y="2132856"/>
            <a:ext cx="32403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Questions?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492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22995"/>
            <a:ext cx="7848872" cy="585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0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4376"/>
            <a:ext cx="4616067" cy="654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42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012160" y="260387"/>
            <a:ext cx="3052327" cy="576262"/>
          </a:xfrm>
        </p:spPr>
        <p:txBody>
          <a:bodyPr>
            <a:normAutofit/>
          </a:bodyPr>
          <a:lstStyle/>
          <a:p>
            <a:r>
              <a:rPr lang="fr-FR" dirty="0" smtClean="0"/>
              <a:t>Plan des Lignes de Lumière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272808" cy="576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46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Organigramme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64896" cy="575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46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804248" y="260387"/>
            <a:ext cx="2260239" cy="576262"/>
          </a:xfrm>
        </p:spPr>
        <p:txBody>
          <a:bodyPr/>
          <a:lstStyle/>
          <a:p>
            <a:r>
              <a:rPr lang="fr-FR" sz="1400" dirty="0"/>
              <a:t>Les </a:t>
            </a:r>
            <a:r>
              <a:rPr lang="fr-FR" sz="1400" dirty="0" smtClean="0"/>
              <a:t>effectifs</a:t>
            </a:r>
            <a:endParaRPr lang="fr-FR" sz="1400" dirty="0"/>
          </a:p>
          <a:p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65"/>
          <a:stretch/>
        </p:blipFill>
        <p:spPr bwMode="auto">
          <a:xfrm>
            <a:off x="1783314" y="1080567"/>
            <a:ext cx="2793826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15" y="1080567"/>
            <a:ext cx="3581400" cy="117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67" y="2564904"/>
            <a:ext cx="4200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77"/>
          <a:stretch/>
        </p:blipFill>
        <p:spPr bwMode="auto">
          <a:xfrm>
            <a:off x="1771267" y="4524244"/>
            <a:ext cx="3363044" cy="141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21"/>
          <p:cNvSpPr/>
          <p:nvPr/>
        </p:nvSpPr>
        <p:spPr>
          <a:xfrm rot="21383742">
            <a:off x="2814004" y="226858"/>
            <a:ext cx="3516300" cy="30298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L’effectif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0936530">
            <a:off x="196579" y="1104539"/>
            <a:ext cx="1661193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Les Permanents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20936530">
            <a:off x="196312" y="4625432"/>
            <a:ext cx="1690230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Les Non Permanents</a:t>
            </a:r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5004048" y="543644"/>
            <a:ext cx="2368574" cy="404731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Au 31/12/2016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5971803" y="4794820"/>
            <a:ext cx="2488630" cy="90532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A ces chiffres s’ajoutent 112 </a:t>
            </a:r>
            <a:r>
              <a:rPr lang="fr-FR" sz="1400" b="1" dirty="0"/>
              <a:t>personnels associés</a:t>
            </a:r>
            <a:r>
              <a:rPr lang="fr-FR" sz="1400" dirty="0"/>
              <a:t>, dont 80 hommes et 32 femmes. </a:t>
            </a:r>
          </a:p>
        </p:txBody>
      </p:sp>
      <p:sp>
        <p:nvSpPr>
          <p:cNvPr id="19" name="Rectangle 18"/>
          <p:cNvSpPr/>
          <p:nvPr/>
        </p:nvSpPr>
        <p:spPr>
          <a:xfrm rot="20936530">
            <a:off x="5632889" y="4449496"/>
            <a:ext cx="1690230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Les Associés</a:t>
            </a:r>
            <a:endParaRPr lang="fr-FR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8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804248" y="260387"/>
            <a:ext cx="2260239" cy="576262"/>
          </a:xfrm>
        </p:spPr>
        <p:txBody>
          <a:bodyPr/>
          <a:lstStyle/>
          <a:p>
            <a:r>
              <a:rPr lang="fr-FR" sz="1400" dirty="0"/>
              <a:t>Les </a:t>
            </a:r>
            <a:r>
              <a:rPr lang="fr-FR" sz="1400" dirty="0" smtClean="0"/>
              <a:t>effectifs</a:t>
            </a:r>
            <a:endParaRPr lang="fr-FR" sz="1400" dirty="0"/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33548"/>
            <a:ext cx="6336704" cy="367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1"/>
          <p:cNvSpPr/>
          <p:nvPr/>
        </p:nvSpPr>
        <p:spPr>
          <a:xfrm rot="21383742">
            <a:off x="2814004" y="226858"/>
            <a:ext cx="3516300" cy="30298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L’effectif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0936530">
            <a:off x="196579" y="1104539"/>
            <a:ext cx="1661193" cy="338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smtClean="0">
                <a:solidFill>
                  <a:schemeClr val="tx1"/>
                </a:solidFill>
              </a:rPr>
              <a:t>La pyramide des âges</a:t>
            </a:r>
            <a:endParaRPr lang="fr-FR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5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5536" y="2636912"/>
            <a:ext cx="7772400" cy="1470025"/>
          </a:xfrm>
        </p:spPr>
        <p:txBody>
          <a:bodyPr/>
          <a:lstStyle/>
          <a:p>
            <a:pPr algn="ctr"/>
            <a:r>
              <a:rPr lang="fr-FR" dirty="0" smtClean="0"/>
              <a:t>Les Ressources Humaines </a:t>
            </a:r>
            <a:br>
              <a:rPr lang="fr-FR" dirty="0" smtClean="0"/>
            </a:br>
            <a:r>
              <a:rPr lang="fr-FR" dirty="0" smtClean="0"/>
              <a:t>à SOLEIL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03648" y="5661248"/>
            <a:ext cx="6400800" cy="1126976"/>
          </a:xfrm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Présentation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stagiaires 3</a:t>
            </a:r>
            <a:r>
              <a:rPr lang="fr-FR" baseline="30000" dirty="0" smtClean="0">
                <a:solidFill>
                  <a:schemeClr val="tx1"/>
                </a:solidFill>
              </a:rPr>
              <a:t>ème</a:t>
            </a:r>
            <a:endParaRPr lang="fr-FR" dirty="0" smtClean="0">
              <a:solidFill>
                <a:schemeClr val="tx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62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3138488" y="5157192"/>
            <a:ext cx="6005512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Les Ressources Humaines, </a:t>
            </a:r>
            <a:r>
              <a:rPr lang="fr-FR" dirty="0"/>
              <a:t>q</a:t>
            </a:r>
            <a:r>
              <a:rPr lang="fr-FR" dirty="0" smtClean="0"/>
              <a:t>u’est ce que cela évoque pour vous?</a:t>
            </a:r>
            <a:endParaRPr lang="fr-FR" dirty="0"/>
          </a:p>
        </p:txBody>
      </p:sp>
      <p:pic>
        <p:nvPicPr>
          <p:cNvPr id="4" name="Picture 2" descr="C:\Users\kervroedan\AppData\Local\Microsoft\Windows\Temporary Internet Files\Content.IE5\8GFGSCEI\ressources_humaines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3240360" cy="281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804248" y="260387"/>
            <a:ext cx="2260239" cy="576262"/>
          </a:xfrm>
        </p:spPr>
        <p:txBody>
          <a:bodyPr/>
          <a:lstStyle/>
          <a:p>
            <a:r>
              <a:rPr lang="fr-FR" sz="1400" dirty="0"/>
              <a:t>Les métiers des Ressources Humaines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141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1298</TotalTime>
  <Words>1069</Words>
  <Application>Microsoft Office PowerPoint</Application>
  <PresentationFormat>Affichage à l'écran (4:3)</PresentationFormat>
  <Paragraphs>185</Paragraphs>
  <Slides>19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Angles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Ressources Humaines  à SOLEIL</vt:lpstr>
      <vt:lpstr>Les Ressources Humaines, qu’est ce que cela évoque pour vous?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Synchrotron SOLEIL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Ressources Humaines  à SOLEIL</dc:title>
  <dc:creator>KERVROËDAN Valérie</dc:creator>
  <cp:lastModifiedBy>AUGENDRE Loic</cp:lastModifiedBy>
  <cp:revision>119</cp:revision>
  <cp:lastPrinted>2017-01-23T07:53:27Z</cp:lastPrinted>
  <dcterms:created xsi:type="dcterms:W3CDTF">2016-12-02T08:33:32Z</dcterms:created>
  <dcterms:modified xsi:type="dcterms:W3CDTF">2017-01-23T08:01:46Z</dcterms:modified>
</cp:coreProperties>
</file>